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3"/>
  </p:notesMasterIdLst>
  <p:sldIdLst>
    <p:sldId id="257" r:id="rId2"/>
    <p:sldId id="258" r:id="rId3"/>
    <p:sldId id="284" r:id="rId4"/>
    <p:sldId id="259" r:id="rId5"/>
    <p:sldId id="285" r:id="rId6"/>
    <p:sldId id="261" r:id="rId7"/>
    <p:sldId id="267" r:id="rId8"/>
    <p:sldId id="266" r:id="rId9"/>
    <p:sldId id="264" r:id="rId10"/>
    <p:sldId id="268" r:id="rId11"/>
    <p:sldId id="269" r:id="rId12"/>
    <p:sldId id="270" r:id="rId13"/>
    <p:sldId id="271" r:id="rId14"/>
    <p:sldId id="272" r:id="rId15"/>
    <p:sldId id="273" r:id="rId16"/>
    <p:sldId id="274" r:id="rId17"/>
    <p:sldId id="275" r:id="rId18"/>
    <p:sldId id="276" r:id="rId19"/>
    <p:sldId id="286" r:id="rId20"/>
    <p:sldId id="277" r:id="rId21"/>
    <p:sldId id="278" r:id="rId22"/>
    <p:sldId id="279" r:id="rId23"/>
    <p:sldId id="287" r:id="rId24"/>
    <p:sldId id="280" r:id="rId25"/>
    <p:sldId id="281" r:id="rId26"/>
    <p:sldId id="282" r:id="rId27"/>
    <p:sldId id="283" r:id="rId28"/>
    <p:sldId id="262" r:id="rId29"/>
    <p:sldId id="260" r:id="rId30"/>
    <p:sldId id="265" r:id="rId31"/>
    <p:sldId id="263"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Wingdings 3" panose="05040102010807070707" pitchFamily="18" charset="2"/>
      <p:regular r:id="rId38"/>
    </p:embeddedFont>
    <p:embeddedFont>
      <p:font typeface="Roboto Slab" panose="020B0604020202020204" charset="0"/>
      <p:regular r:id="rId39"/>
      <p:bold r:id="rId40"/>
    </p:embeddedFont>
    <p:embeddedFont>
      <p:font typeface="Century Gothic" panose="020B0502020202020204" pitchFamily="34" charset="0"/>
      <p:regular r:id="rId41"/>
      <p:bold r:id="rId42"/>
      <p:italic r:id="rId43"/>
      <p:boldItalic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co Milano" initials="" lastIdx="1" clrIdx="0"/>
  <p:cmAuthor id="1" name="Giammarco Pacifico"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76" autoAdjust="0"/>
    <p:restoredTop sz="94660"/>
  </p:normalViewPr>
  <p:slideViewPr>
    <p:cSldViewPr snapToGrid="0">
      <p:cViewPr varScale="1">
        <p:scale>
          <a:sx n="90" d="100"/>
          <a:sy n="90" d="100"/>
        </p:scale>
        <p:origin x="690"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600"/>
              </a:spcBef>
              <a:spcAft>
                <a:spcPts val="0"/>
              </a:spcAft>
              <a:buClr>
                <a:schemeClr val="dk1"/>
              </a:buClr>
              <a:buSzPts val="1100"/>
              <a:buFont typeface="Arial"/>
              <a:buNone/>
            </a:pPr>
            <a:r>
              <a:rPr lang="it" sz="1800">
                <a:solidFill>
                  <a:schemeClr val="dk1"/>
                </a:solidFill>
              </a:rPr>
              <a:t>It has been observed that preceding movement onset and during movement execution, a decrease of power can be detected in mu band (8-12 Hz) as well as an increase of power in beta band (13-30 Hz), called beta rebound, over the contralateral sensorimotor cortex.</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
              <a:t>Changes in the brain rhythms are observed in the sensory-motor area of brain during planning and execution of movements. Indeed, it has been observed that preceding movement onset and during movement execution, a decrease of power can be detected in mu band (8-12 Hz) as well as in beta band (13-30 Hz) over the contralateral sensorimotor cortex (Pfurtscheller &amp; Lopes Da Silva, 1999). Additionally, the beta band presents an increase of power known as the beta rebound, which generally occurs after movement termination and that can last for a second (Thatcher, Sato, Kufta, &amp; Hallett, 1994). This beta rebound does not necessarily depend on motor cortex output and muscle activation since this beta rebound has been also reported in motor imagery (MI) and it is thought to reflect a short-lasting state of deactivation or inhibition of motor cortex networks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07416632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85439976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0172971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17285604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3084496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it-IT"/>
              <a:t>Fare clic per modificare lo stile del titolo dello schema</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54999790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70607920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82761939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it-IT"/>
              <a:t>Fare clic per modificare lo stile del titolo dello schema</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50985757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95392331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2797013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Modifica gli stili del testo dello schema</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Modifica gli stili del testo dello schema</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7436950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59797958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179380044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42878312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60684702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118"/>
            <a:ext cx="1767506" cy="5139822"/>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35940757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ransition>
    <p:fade thruBlk="1"/>
  </p:transition>
  <p:hf sldNum="0" hdr="0" ftr="0" dt="0"/>
  <p:txStyles>
    <p:title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1229530" y="126516"/>
            <a:ext cx="6683765" cy="960668"/>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IT" sz="3600" dirty="0"/>
              <a:t>Project </a:t>
            </a:r>
            <a:r>
              <a:rPr lang="it-IT" sz="3600" dirty="0" err="1"/>
              <a:t>Description</a:t>
            </a:r>
            <a:endParaRPr sz="3600" dirty="0"/>
          </a:p>
        </p:txBody>
      </p:sp>
      <p:sp>
        <p:nvSpPr>
          <p:cNvPr id="86" name="Shape 86"/>
          <p:cNvSpPr txBox="1"/>
          <p:nvPr/>
        </p:nvSpPr>
        <p:spPr>
          <a:xfrm>
            <a:off x="973202" y="1223183"/>
            <a:ext cx="5092996" cy="11496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it" sz="1600" dirty="0"/>
              <a:t>Performing </a:t>
            </a:r>
            <a:r>
              <a:rPr lang="it" sz="1600" b="1" dirty="0"/>
              <a:t>Kinesthetic Motor Imagery (MI)</a:t>
            </a:r>
            <a:endParaRPr sz="1600" b="1" dirty="0"/>
          </a:p>
          <a:p>
            <a:pPr marL="0" lvl="0" indent="0" rtl="0">
              <a:spcBef>
                <a:spcPts val="0"/>
              </a:spcBef>
              <a:spcAft>
                <a:spcPts val="0"/>
              </a:spcAft>
              <a:buNone/>
            </a:pPr>
            <a:endParaRPr sz="1600" dirty="0"/>
          </a:p>
          <a:p>
            <a:pPr marL="457200" lvl="0" indent="-317500" rtl="0">
              <a:spcBef>
                <a:spcPts val="0"/>
              </a:spcBef>
              <a:spcAft>
                <a:spcPts val="0"/>
              </a:spcAft>
              <a:buSzPts val="1400"/>
              <a:buChar char="●"/>
            </a:pPr>
            <a:r>
              <a:rPr lang="it" sz="1600" dirty="0"/>
              <a:t>What happens to the brain activity  (record from 16 electrode</a:t>
            </a:r>
            <a:r>
              <a:rPr lang="it-IT" sz="1600" dirty="0"/>
              <a:t>s-</a:t>
            </a:r>
            <a:r>
              <a:rPr lang="it" sz="1600" dirty="0"/>
              <a:t>cap)?</a:t>
            </a:r>
            <a:endParaRPr sz="1600" dirty="0"/>
          </a:p>
          <a:p>
            <a:pPr marL="0" lvl="0" indent="0" rtl="0">
              <a:spcBef>
                <a:spcPts val="0"/>
              </a:spcBef>
              <a:spcAft>
                <a:spcPts val="0"/>
              </a:spcAft>
              <a:buNone/>
            </a:pPr>
            <a:endParaRPr dirty="0"/>
          </a:p>
          <a:p>
            <a:pPr marL="0" lvl="0" indent="0" rtl="0">
              <a:spcBef>
                <a:spcPts val="0"/>
              </a:spcBef>
              <a:spcAft>
                <a:spcPts val="0"/>
              </a:spcAft>
              <a:buNone/>
            </a:pPr>
            <a:endParaRPr dirty="0"/>
          </a:p>
          <a:p>
            <a:pPr marL="0" lvl="0" indent="0" rtl="0">
              <a:spcBef>
                <a:spcPts val="0"/>
              </a:spcBef>
              <a:spcAft>
                <a:spcPts val="0"/>
              </a:spcAft>
              <a:buNone/>
            </a:pPr>
            <a:endParaRPr dirty="0"/>
          </a:p>
        </p:txBody>
      </p:sp>
      <p:pic>
        <p:nvPicPr>
          <p:cNvPr id="87" name="Shape 87"/>
          <p:cNvPicPr preferRelativeResize="0"/>
          <p:nvPr/>
        </p:nvPicPr>
        <p:blipFill>
          <a:blip r:embed="rId3">
            <a:alphaModFix/>
          </a:blip>
          <a:stretch>
            <a:fillRect/>
          </a:stretch>
        </p:blipFill>
        <p:spPr>
          <a:xfrm>
            <a:off x="6627225" y="978195"/>
            <a:ext cx="2122487" cy="1766845"/>
          </a:xfrm>
          <a:prstGeom prst="rect">
            <a:avLst/>
          </a:prstGeom>
          <a:noFill/>
          <a:ln>
            <a:noFill/>
          </a:ln>
        </p:spPr>
      </p:pic>
      <p:pic>
        <p:nvPicPr>
          <p:cNvPr id="88" name="Shape 88"/>
          <p:cNvPicPr preferRelativeResize="0"/>
          <p:nvPr/>
        </p:nvPicPr>
        <p:blipFill>
          <a:blip r:embed="rId4">
            <a:alphaModFix/>
          </a:blip>
          <a:stretch>
            <a:fillRect/>
          </a:stretch>
        </p:blipFill>
        <p:spPr>
          <a:xfrm>
            <a:off x="2459738" y="2571533"/>
            <a:ext cx="2688725" cy="1935700"/>
          </a:xfrm>
          <a:prstGeom prst="rect">
            <a:avLst/>
          </a:prstGeom>
          <a:noFill/>
          <a:ln>
            <a:noFill/>
          </a:ln>
        </p:spPr>
      </p:pic>
      <p:sp>
        <p:nvSpPr>
          <p:cNvPr id="89" name="Shape 89"/>
          <p:cNvSpPr txBox="1"/>
          <p:nvPr/>
        </p:nvSpPr>
        <p:spPr>
          <a:xfrm>
            <a:off x="5980450" y="3384173"/>
            <a:ext cx="3075900" cy="896202"/>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just">
              <a:spcBef>
                <a:spcPts val="0"/>
              </a:spcBef>
              <a:spcAft>
                <a:spcPts val="0"/>
              </a:spcAft>
              <a:buNone/>
            </a:pPr>
            <a:r>
              <a:rPr lang="it" sz="1600" b="1" dirty="0"/>
              <a:t>Beta rebound </a:t>
            </a:r>
            <a:r>
              <a:rPr lang="it" sz="1600" dirty="0"/>
              <a:t>could be used to decode when the use wants to stop motor imagery </a:t>
            </a:r>
            <a:endParaRPr sz="1600" dirty="0"/>
          </a:p>
        </p:txBody>
      </p:sp>
      <p:sp>
        <p:nvSpPr>
          <p:cNvPr id="90" name="Shape 90"/>
          <p:cNvSpPr txBox="1"/>
          <p:nvPr/>
        </p:nvSpPr>
        <p:spPr>
          <a:xfrm>
            <a:off x="5822507" y="2840443"/>
            <a:ext cx="3391786" cy="4881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it" sz="1600" i="1" dirty="0">
                <a:solidFill>
                  <a:srgbClr val="0091EA"/>
                </a:solidFill>
              </a:rPr>
              <a:t>Why studying Kinesthetic MI?</a:t>
            </a:r>
            <a:endParaRPr sz="1600" i="1" dirty="0">
              <a:solidFill>
                <a:srgbClr val="0091EA"/>
              </a:solidFill>
            </a:endParaRPr>
          </a:p>
        </p:txBody>
      </p:sp>
      <p:cxnSp>
        <p:nvCxnSpPr>
          <p:cNvPr id="91" name="Shape 91"/>
          <p:cNvCxnSpPr>
            <a:cxnSpLocks/>
          </p:cNvCxnSpPr>
          <p:nvPr/>
        </p:nvCxnSpPr>
        <p:spPr>
          <a:xfrm rot="10800000" flipH="1">
            <a:off x="2170450" y="3891934"/>
            <a:ext cx="871200" cy="497700"/>
          </a:xfrm>
          <a:prstGeom prst="straightConnector1">
            <a:avLst/>
          </a:prstGeom>
          <a:noFill/>
          <a:ln w="9525" cap="flat" cmpd="sng">
            <a:solidFill>
              <a:schemeClr val="dk2"/>
            </a:solidFill>
            <a:prstDash val="solid"/>
            <a:round/>
            <a:headEnd type="none" w="med" len="med"/>
            <a:tailEnd type="triangle" w="med" len="med"/>
          </a:ln>
        </p:spPr>
      </p:cxnSp>
      <p:cxnSp>
        <p:nvCxnSpPr>
          <p:cNvPr id="92" name="Shape 92"/>
          <p:cNvCxnSpPr>
            <a:cxnSpLocks/>
          </p:cNvCxnSpPr>
          <p:nvPr/>
        </p:nvCxnSpPr>
        <p:spPr>
          <a:xfrm rot="10800000" flipH="1">
            <a:off x="3492538" y="3819321"/>
            <a:ext cx="300" cy="981600"/>
          </a:xfrm>
          <a:prstGeom prst="straightConnector1">
            <a:avLst/>
          </a:prstGeom>
          <a:noFill/>
          <a:ln w="9525" cap="flat" cmpd="sng">
            <a:solidFill>
              <a:schemeClr val="dk2"/>
            </a:solidFill>
            <a:prstDash val="solid"/>
            <a:round/>
            <a:headEnd type="none" w="med" len="med"/>
            <a:tailEnd type="triangle" w="med" len="med"/>
          </a:ln>
        </p:spPr>
      </p:cxnSp>
      <p:cxnSp>
        <p:nvCxnSpPr>
          <p:cNvPr id="93" name="Shape 93"/>
          <p:cNvCxnSpPr>
            <a:cxnSpLocks/>
          </p:cNvCxnSpPr>
          <p:nvPr/>
        </p:nvCxnSpPr>
        <p:spPr>
          <a:xfrm rot="10800000">
            <a:off x="4251250" y="3819321"/>
            <a:ext cx="897900" cy="746700"/>
          </a:xfrm>
          <a:prstGeom prst="straightConnector1">
            <a:avLst/>
          </a:prstGeom>
          <a:noFill/>
          <a:ln w="9525" cap="flat" cmpd="sng">
            <a:solidFill>
              <a:schemeClr val="dk2"/>
            </a:solidFill>
            <a:prstDash val="solid"/>
            <a:round/>
            <a:headEnd type="none" w="med" len="med"/>
            <a:tailEnd type="triangle" w="med" len="med"/>
          </a:ln>
        </p:spPr>
      </p:cxnSp>
      <p:cxnSp>
        <p:nvCxnSpPr>
          <p:cNvPr id="94" name="Shape 94"/>
          <p:cNvCxnSpPr>
            <a:cxnSpLocks/>
          </p:cNvCxnSpPr>
          <p:nvPr/>
        </p:nvCxnSpPr>
        <p:spPr>
          <a:xfrm rot="10800000">
            <a:off x="4503888" y="3411371"/>
            <a:ext cx="978600" cy="49800"/>
          </a:xfrm>
          <a:prstGeom prst="straightConnector1">
            <a:avLst/>
          </a:prstGeom>
          <a:noFill/>
          <a:ln w="9525" cap="flat" cmpd="sng">
            <a:solidFill>
              <a:schemeClr val="dk2"/>
            </a:solidFill>
            <a:prstDash val="solid"/>
            <a:round/>
            <a:headEnd type="none" w="med" len="med"/>
            <a:tailEnd type="triangle" w="med" len="med"/>
          </a:ln>
        </p:spPr>
      </p:cxnSp>
      <p:cxnSp>
        <p:nvCxnSpPr>
          <p:cNvPr id="95" name="Shape 95"/>
          <p:cNvCxnSpPr>
            <a:cxnSpLocks/>
          </p:cNvCxnSpPr>
          <p:nvPr/>
        </p:nvCxnSpPr>
        <p:spPr>
          <a:xfrm flipH="1">
            <a:off x="3670875" y="2567996"/>
            <a:ext cx="915900" cy="429000"/>
          </a:xfrm>
          <a:prstGeom prst="straightConnector1">
            <a:avLst/>
          </a:prstGeom>
          <a:noFill/>
          <a:ln w="9525" cap="flat" cmpd="sng">
            <a:solidFill>
              <a:schemeClr val="dk2"/>
            </a:solidFill>
            <a:prstDash val="solid"/>
            <a:round/>
            <a:headEnd type="none" w="med" len="med"/>
            <a:tailEnd type="triangle" w="med" len="med"/>
          </a:ln>
        </p:spPr>
      </p:cxnSp>
      <p:sp>
        <p:nvSpPr>
          <p:cNvPr id="96" name="Shape 96"/>
          <p:cNvSpPr txBox="1"/>
          <p:nvPr/>
        </p:nvSpPr>
        <p:spPr>
          <a:xfrm>
            <a:off x="276525" y="3885275"/>
            <a:ext cx="1359600" cy="395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7" name="Shape 97"/>
          <p:cNvSpPr txBox="1"/>
          <p:nvPr/>
        </p:nvSpPr>
        <p:spPr>
          <a:xfrm>
            <a:off x="1547200" y="4239046"/>
            <a:ext cx="1068000" cy="3714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it" sz="1400" dirty="0"/>
              <a:t>ERS mu</a:t>
            </a:r>
            <a:endParaRPr sz="1400" dirty="0"/>
          </a:p>
        </p:txBody>
      </p:sp>
      <p:sp>
        <p:nvSpPr>
          <p:cNvPr id="98" name="Shape 98"/>
          <p:cNvSpPr txBox="1"/>
          <p:nvPr/>
        </p:nvSpPr>
        <p:spPr>
          <a:xfrm>
            <a:off x="4901875" y="4566021"/>
            <a:ext cx="1068000" cy="371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sz="1400" dirty="0"/>
              <a:t>ERS mu</a:t>
            </a:r>
            <a:endParaRPr sz="1400" dirty="0"/>
          </a:p>
        </p:txBody>
      </p:sp>
      <p:sp>
        <p:nvSpPr>
          <p:cNvPr id="99" name="Shape 99"/>
          <p:cNvSpPr txBox="1"/>
          <p:nvPr/>
        </p:nvSpPr>
        <p:spPr>
          <a:xfrm>
            <a:off x="4582200" y="2356609"/>
            <a:ext cx="1133700" cy="371400"/>
          </a:xfrm>
          <a:prstGeom prst="rect">
            <a:avLst/>
          </a:prstGeom>
          <a:noFill/>
          <a:ln>
            <a:noFill/>
          </a:ln>
        </p:spPr>
        <p:txBody>
          <a:bodyPr spcFirstLastPara="1" wrap="square" lIns="91425" tIns="91425" rIns="91425" bIns="91425" anchor="t" anchorCtr="0">
            <a:noAutofit/>
          </a:bodyPr>
          <a:lstStyle/>
          <a:p>
            <a:pPr marL="0" lvl="0" indent="0" algn="just">
              <a:spcBef>
                <a:spcPts val="0"/>
              </a:spcBef>
              <a:spcAft>
                <a:spcPts val="0"/>
              </a:spcAft>
              <a:buNone/>
            </a:pPr>
            <a:r>
              <a:rPr lang="it" sz="1400" dirty="0"/>
              <a:t>ERD beta</a:t>
            </a:r>
            <a:endParaRPr sz="1400" dirty="0"/>
          </a:p>
        </p:txBody>
      </p:sp>
      <p:sp>
        <p:nvSpPr>
          <p:cNvPr id="100" name="Shape 100"/>
          <p:cNvSpPr txBox="1"/>
          <p:nvPr/>
        </p:nvSpPr>
        <p:spPr>
          <a:xfrm>
            <a:off x="2952850" y="4800921"/>
            <a:ext cx="1133700" cy="37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1400"/>
              <a:t>ERD mu</a:t>
            </a:r>
            <a:endParaRPr sz="1400"/>
          </a:p>
        </p:txBody>
      </p:sp>
      <p:sp>
        <p:nvSpPr>
          <p:cNvPr id="101" name="Shape 101"/>
          <p:cNvSpPr txBox="1"/>
          <p:nvPr/>
        </p:nvSpPr>
        <p:spPr>
          <a:xfrm>
            <a:off x="5316599" y="3157427"/>
            <a:ext cx="1310625" cy="5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1400" dirty="0"/>
              <a:t>ERS beta (</a:t>
            </a:r>
            <a:r>
              <a:rPr lang="it-IT" sz="1400" dirty="0"/>
              <a:t>beta </a:t>
            </a:r>
            <a:r>
              <a:rPr lang="it-IT" sz="1400" dirty="0" err="1"/>
              <a:t>rebound</a:t>
            </a:r>
            <a:r>
              <a:rPr lang="it-IT" sz="1400" dirty="0"/>
              <a:t>)</a:t>
            </a:r>
            <a:endParaRPr sz="1400" dirty="0"/>
          </a:p>
        </p:txBody>
      </p:sp>
      <p:sp>
        <p:nvSpPr>
          <p:cNvPr id="102" name="Shape 102"/>
          <p:cNvSpPr txBox="1"/>
          <p:nvPr/>
        </p:nvSpPr>
        <p:spPr>
          <a:xfrm>
            <a:off x="580407" y="2899132"/>
            <a:ext cx="1711195" cy="497700"/>
          </a:xfrm>
          <a:prstGeom prst="rect">
            <a:avLst/>
          </a:prstGeom>
          <a:solidFill>
            <a:schemeClr val="bg2"/>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spcAft>
                <a:spcPts val="0"/>
              </a:spcAft>
              <a:buNone/>
            </a:pPr>
            <a:r>
              <a:rPr lang="it" sz="1200" dirty="0"/>
              <a:t>Beta band=18-30 Hz</a:t>
            </a:r>
            <a:endParaRPr sz="1200" dirty="0"/>
          </a:p>
          <a:p>
            <a:pPr marL="0" lvl="0" indent="0">
              <a:spcBef>
                <a:spcPts val="0"/>
              </a:spcBef>
              <a:spcAft>
                <a:spcPts val="0"/>
              </a:spcAft>
              <a:buNone/>
            </a:pPr>
            <a:r>
              <a:rPr lang="it" sz="1200" dirty="0"/>
              <a:t>Mu band=8-12 Hz</a:t>
            </a:r>
            <a:endParaRPr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dirty="0"/>
              <a:t>Periodogram (Pwelch) offset/onset </a:t>
            </a:r>
            <a:r>
              <a:rPr lang="it-IT" dirty="0"/>
              <a:t>ak6</a:t>
            </a:r>
            <a:endParaRPr dirty="0"/>
          </a:p>
        </p:txBody>
      </p:sp>
      <p:pic>
        <p:nvPicPr>
          <p:cNvPr id="190" name="Shape 190"/>
          <p:cNvPicPr preferRelativeResize="0"/>
          <p:nvPr/>
        </p:nvPicPr>
        <p:blipFill rotWithShape="1">
          <a:blip r:embed="rId3">
            <a:alphaModFix/>
          </a:blip>
          <a:srcRect l="8336" r="6339"/>
          <a:stretch/>
        </p:blipFill>
        <p:spPr>
          <a:xfrm>
            <a:off x="91025" y="1746575"/>
            <a:ext cx="4367000" cy="2439351"/>
          </a:xfrm>
          <a:prstGeom prst="rect">
            <a:avLst/>
          </a:prstGeom>
          <a:noFill/>
          <a:ln w="9525" cap="flat" cmpd="sng">
            <a:solidFill>
              <a:srgbClr val="000000"/>
            </a:solidFill>
            <a:prstDash val="solid"/>
            <a:round/>
            <a:headEnd type="none" w="sm" len="sm"/>
            <a:tailEnd type="none" w="sm" len="sm"/>
          </a:ln>
        </p:spPr>
      </p:pic>
      <p:pic>
        <p:nvPicPr>
          <p:cNvPr id="191" name="Shape 191"/>
          <p:cNvPicPr preferRelativeResize="0"/>
          <p:nvPr/>
        </p:nvPicPr>
        <p:blipFill rotWithShape="1">
          <a:blip r:embed="rId4">
            <a:alphaModFix/>
          </a:blip>
          <a:srcRect l="8028" r="4802"/>
          <a:stretch/>
        </p:blipFill>
        <p:spPr>
          <a:xfrm>
            <a:off x="4596661" y="1746575"/>
            <a:ext cx="4461841" cy="2439351"/>
          </a:xfrm>
          <a:prstGeom prst="rect">
            <a:avLst/>
          </a:prstGeom>
          <a:noFill/>
          <a:ln w="9525" cap="flat" cmpd="sng">
            <a:solidFill>
              <a:srgbClr val="000000"/>
            </a:solidFill>
            <a:prstDash val="solid"/>
            <a:round/>
            <a:headEnd type="none" w="sm" len="sm"/>
            <a:tailEnd type="none" w="sm" len="sm"/>
          </a:ln>
        </p:spPr>
      </p:pic>
      <p:sp>
        <p:nvSpPr>
          <p:cNvPr id="192" name="Shape 192"/>
          <p:cNvSpPr txBox="1"/>
          <p:nvPr/>
        </p:nvSpPr>
        <p:spPr>
          <a:xfrm>
            <a:off x="112350" y="4332025"/>
            <a:ext cx="8946300" cy="511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93" name="Shape 193"/>
          <p:cNvSpPr txBox="1"/>
          <p:nvPr/>
        </p:nvSpPr>
        <p:spPr>
          <a:xfrm>
            <a:off x="112350" y="4307050"/>
            <a:ext cx="8863800" cy="761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dirty="0"/>
              <a:t>The periodogram shows the PSD depending on the frequency. We only showed the region of interest until 50 Hz. The presence of two bumps in the alpha band can be seen in the most relevant channels when comparing baseline and MI</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Periodogram (Pwelch) offset/onset </a:t>
            </a:r>
            <a:r>
              <a:rPr lang="it-IT" dirty="0"/>
              <a:t>ak4</a:t>
            </a:r>
            <a:endParaRPr dirty="0"/>
          </a:p>
        </p:txBody>
      </p:sp>
      <p:pic>
        <p:nvPicPr>
          <p:cNvPr id="199" name="Shape 199"/>
          <p:cNvPicPr preferRelativeResize="0"/>
          <p:nvPr/>
        </p:nvPicPr>
        <p:blipFill rotWithShape="1">
          <a:blip r:embed="rId3">
            <a:alphaModFix/>
          </a:blip>
          <a:srcRect l="8333" r="7235"/>
          <a:stretch/>
        </p:blipFill>
        <p:spPr>
          <a:xfrm>
            <a:off x="71225" y="1797975"/>
            <a:ext cx="4495769" cy="2537701"/>
          </a:xfrm>
          <a:prstGeom prst="rect">
            <a:avLst/>
          </a:prstGeom>
          <a:noFill/>
          <a:ln w="9525" cap="flat" cmpd="sng">
            <a:solidFill>
              <a:srgbClr val="000000"/>
            </a:solidFill>
            <a:prstDash val="solid"/>
            <a:round/>
            <a:headEnd type="none" w="sm" len="sm"/>
            <a:tailEnd type="none" w="sm" len="sm"/>
          </a:ln>
        </p:spPr>
      </p:pic>
      <p:pic>
        <p:nvPicPr>
          <p:cNvPr id="200" name="Shape 200"/>
          <p:cNvPicPr preferRelativeResize="0"/>
          <p:nvPr/>
        </p:nvPicPr>
        <p:blipFill rotWithShape="1">
          <a:blip r:embed="rId4">
            <a:alphaModFix/>
          </a:blip>
          <a:srcRect l="8312" r="7555"/>
          <a:stretch/>
        </p:blipFill>
        <p:spPr>
          <a:xfrm>
            <a:off x="4749525" y="1797975"/>
            <a:ext cx="4374099" cy="2477664"/>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Periodogram (Pwelch) offset/onset </a:t>
            </a:r>
            <a:r>
              <a:rPr lang="it-IT" dirty="0"/>
              <a:t>ak5</a:t>
            </a:r>
            <a:endParaRPr dirty="0"/>
          </a:p>
        </p:txBody>
      </p:sp>
      <p:pic>
        <p:nvPicPr>
          <p:cNvPr id="206" name="Shape 206"/>
          <p:cNvPicPr preferRelativeResize="0"/>
          <p:nvPr/>
        </p:nvPicPr>
        <p:blipFill rotWithShape="1">
          <a:blip r:embed="rId3">
            <a:alphaModFix/>
          </a:blip>
          <a:srcRect l="8885" r="7052"/>
          <a:stretch/>
        </p:blipFill>
        <p:spPr>
          <a:xfrm>
            <a:off x="57000" y="1698575"/>
            <a:ext cx="4514999" cy="2559696"/>
          </a:xfrm>
          <a:prstGeom prst="rect">
            <a:avLst/>
          </a:prstGeom>
          <a:noFill/>
          <a:ln w="9525" cap="flat" cmpd="sng">
            <a:solidFill>
              <a:srgbClr val="000000"/>
            </a:solidFill>
            <a:prstDash val="solid"/>
            <a:round/>
            <a:headEnd type="none" w="sm" len="sm"/>
            <a:tailEnd type="none" w="sm" len="sm"/>
          </a:ln>
        </p:spPr>
      </p:pic>
      <p:pic>
        <p:nvPicPr>
          <p:cNvPr id="207" name="Shape 207"/>
          <p:cNvPicPr preferRelativeResize="0"/>
          <p:nvPr/>
        </p:nvPicPr>
        <p:blipFill rotWithShape="1">
          <a:blip r:embed="rId4">
            <a:alphaModFix/>
          </a:blip>
          <a:srcRect l="8892" r="6982"/>
          <a:stretch/>
        </p:blipFill>
        <p:spPr>
          <a:xfrm>
            <a:off x="4629000" y="1698575"/>
            <a:ext cx="4514999" cy="2557626"/>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786150" y="133345"/>
            <a:ext cx="7571700" cy="70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dirty="0"/>
              <a:t>Topoplot alpha band - </a:t>
            </a:r>
            <a:r>
              <a:rPr lang="it-IT" dirty="0"/>
              <a:t>ak6</a:t>
            </a:r>
            <a:endParaRPr dirty="0"/>
          </a:p>
        </p:txBody>
      </p:sp>
      <p:pic>
        <p:nvPicPr>
          <p:cNvPr id="213" name="Shape 213"/>
          <p:cNvPicPr preferRelativeResize="0"/>
          <p:nvPr/>
        </p:nvPicPr>
        <p:blipFill>
          <a:blip r:embed="rId3">
            <a:alphaModFix/>
          </a:blip>
          <a:stretch>
            <a:fillRect/>
          </a:stretch>
        </p:blipFill>
        <p:spPr>
          <a:xfrm>
            <a:off x="127400" y="835950"/>
            <a:ext cx="4948667" cy="3711500"/>
          </a:xfrm>
          <a:prstGeom prst="rect">
            <a:avLst/>
          </a:prstGeom>
          <a:noFill/>
          <a:ln>
            <a:noFill/>
          </a:ln>
        </p:spPr>
      </p:pic>
      <p:pic>
        <p:nvPicPr>
          <p:cNvPr id="214" name="Shape 214"/>
          <p:cNvPicPr preferRelativeResize="0"/>
          <p:nvPr/>
        </p:nvPicPr>
        <p:blipFill rotWithShape="1">
          <a:blip r:embed="rId4">
            <a:alphaModFix/>
          </a:blip>
          <a:srcRect l="13091" r="7372"/>
          <a:stretch/>
        </p:blipFill>
        <p:spPr>
          <a:xfrm>
            <a:off x="4969311" y="928450"/>
            <a:ext cx="3935964" cy="3711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727800" y="205025"/>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alpha band - </a:t>
            </a:r>
            <a:r>
              <a:rPr lang="it-IT" dirty="0"/>
              <a:t>ak4</a:t>
            </a:r>
            <a:endParaRPr dirty="0"/>
          </a:p>
        </p:txBody>
      </p:sp>
      <p:pic>
        <p:nvPicPr>
          <p:cNvPr id="220" name="Shape 220"/>
          <p:cNvPicPr preferRelativeResize="0"/>
          <p:nvPr/>
        </p:nvPicPr>
        <p:blipFill rotWithShape="1">
          <a:blip r:embed="rId3">
            <a:alphaModFix/>
          </a:blip>
          <a:srcRect l="11628" r="10689"/>
          <a:stretch/>
        </p:blipFill>
        <p:spPr>
          <a:xfrm>
            <a:off x="312100" y="716000"/>
            <a:ext cx="3844200" cy="3711500"/>
          </a:xfrm>
          <a:prstGeom prst="rect">
            <a:avLst/>
          </a:prstGeom>
          <a:noFill/>
          <a:ln>
            <a:noFill/>
          </a:ln>
        </p:spPr>
      </p:pic>
      <p:pic>
        <p:nvPicPr>
          <p:cNvPr id="221" name="Shape 221"/>
          <p:cNvPicPr preferRelativeResize="0"/>
          <p:nvPr/>
        </p:nvPicPr>
        <p:blipFill rotWithShape="1">
          <a:blip r:embed="rId4">
            <a:alphaModFix/>
          </a:blip>
          <a:srcRect l="11122" r="6492"/>
          <a:stretch/>
        </p:blipFill>
        <p:spPr>
          <a:xfrm>
            <a:off x="4653650" y="652825"/>
            <a:ext cx="4076965" cy="3711500"/>
          </a:xfrm>
          <a:prstGeom prst="rect">
            <a:avLst/>
          </a:prstGeom>
          <a:noFill/>
          <a:ln>
            <a:noFill/>
          </a:ln>
        </p:spPr>
      </p:pic>
      <p:sp>
        <p:nvSpPr>
          <p:cNvPr id="222" name="Shape 222"/>
          <p:cNvSpPr txBox="1"/>
          <p:nvPr/>
        </p:nvSpPr>
        <p:spPr>
          <a:xfrm>
            <a:off x="183750" y="4232150"/>
            <a:ext cx="8776500" cy="849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a:t>Topolot in the mu band (8-12 Hz) showing the activation of different regions aligned with a specific event. A decrease in the alpha band can be seen after the onset alignment and during the motor imagery. Moreover, a considerable increase is visible after the MI termination, during the relax phase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727800" y="59200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alpha band - </a:t>
            </a:r>
            <a:r>
              <a:rPr lang="it-IT" dirty="0"/>
              <a:t>ak5</a:t>
            </a:r>
            <a:endParaRPr dirty="0"/>
          </a:p>
        </p:txBody>
      </p:sp>
      <p:pic>
        <p:nvPicPr>
          <p:cNvPr id="228" name="Shape 228"/>
          <p:cNvPicPr preferRelativeResize="0"/>
          <p:nvPr/>
        </p:nvPicPr>
        <p:blipFill rotWithShape="1">
          <a:blip r:embed="rId3">
            <a:alphaModFix/>
          </a:blip>
          <a:srcRect l="11628" r="10689"/>
          <a:stretch/>
        </p:blipFill>
        <p:spPr>
          <a:xfrm>
            <a:off x="442850" y="1293825"/>
            <a:ext cx="3844200" cy="3711500"/>
          </a:xfrm>
          <a:prstGeom prst="rect">
            <a:avLst/>
          </a:prstGeom>
          <a:noFill/>
          <a:ln>
            <a:noFill/>
          </a:ln>
        </p:spPr>
      </p:pic>
      <p:pic>
        <p:nvPicPr>
          <p:cNvPr id="229" name="Shape 229"/>
          <p:cNvPicPr preferRelativeResize="0"/>
          <p:nvPr/>
        </p:nvPicPr>
        <p:blipFill rotWithShape="1">
          <a:blip r:embed="rId4">
            <a:alphaModFix/>
          </a:blip>
          <a:srcRect l="13273" r="9732"/>
          <a:stretch/>
        </p:blipFill>
        <p:spPr>
          <a:xfrm>
            <a:off x="4866820" y="1293825"/>
            <a:ext cx="3810279" cy="3711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727800" y="59200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ak6</a:t>
            </a:r>
            <a:endParaRPr dirty="0"/>
          </a:p>
        </p:txBody>
      </p:sp>
      <p:pic>
        <p:nvPicPr>
          <p:cNvPr id="235" name="Shape 235"/>
          <p:cNvPicPr preferRelativeResize="0"/>
          <p:nvPr/>
        </p:nvPicPr>
        <p:blipFill rotWithShape="1">
          <a:blip r:embed="rId3">
            <a:alphaModFix/>
          </a:blip>
          <a:srcRect l="11628" r="10689"/>
          <a:stretch/>
        </p:blipFill>
        <p:spPr>
          <a:xfrm>
            <a:off x="371600" y="1308100"/>
            <a:ext cx="3844200" cy="3711500"/>
          </a:xfrm>
          <a:prstGeom prst="rect">
            <a:avLst/>
          </a:prstGeom>
          <a:noFill/>
          <a:ln>
            <a:noFill/>
          </a:ln>
        </p:spPr>
      </p:pic>
      <p:pic>
        <p:nvPicPr>
          <p:cNvPr id="236" name="Shape 236"/>
          <p:cNvPicPr preferRelativeResize="0"/>
          <p:nvPr/>
        </p:nvPicPr>
        <p:blipFill rotWithShape="1">
          <a:blip r:embed="rId4">
            <a:alphaModFix/>
          </a:blip>
          <a:srcRect l="8449" r="6805"/>
          <a:stretch/>
        </p:blipFill>
        <p:spPr>
          <a:xfrm>
            <a:off x="4773175" y="1308100"/>
            <a:ext cx="4193827" cy="3711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727800" y="27990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ak4</a:t>
            </a:r>
            <a:endParaRPr dirty="0"/>
          </a:p>
        </p:txBody>
      </p:sp>
      <p:pic>
        <p:nvPicPr>
          <p:cNvPr id="242" name="Shape 242"/>
          <p:cNvPicPr preferRelativeResize="0"/>
          <p:nvPr/>
        </p:nvPicPr>
        <p:blipFill rotWithShape="1">
          <a:blip r:embed="rId3">
            <a:alphaModFix/>
          </a:blip>
          <a:srcRect l="13936" r="8381"/>
          <a:stretch/>
        </p:blipFill>
        <p:spPr>
          <a:xfrm>
            <a:off x="400100" y="815100"/>
            <a:ext cx="3844200" cy="3711500"/>
          </a:xfrm>
          <a:prstGeom prst="rect">
            <a:avLst/>
          </a:prstGeom>
          <a:noFill/>
          <a:ln>
            <a:noFill/>
          </a:ln>
        </p:spPr>
      </p:pic>
      <p:pic>
        <p:nvPicPr>
          <p:cNvPr id="243" name="Shape 243"/>
          <p:cNvPicPr preferRelativeResize="0"/>
          <p:nvPr/>
        </p:nvPicPr>
        <p:blipFill rotWithShape="1">
          <a:blip r:embed="rId4">
            <a:alphaModFix/>
          </a:blip>
          <a:srcRect l="10056" r="6282"/>
          <a:stretch/>
        </p:blipFill>
        <p:spPr>
          <a:xfrm>
            <a:off x="4571992" y="744513"/>
            <a:ext cx="4076558" cy="3654475"/>
          </a:xfrm>
          <a:prstGeom prst="rect">
            <a:avLst/>
          </a:prstGeom>
          <a:noFill/>
          <a:ln>
            <a:noFill/>
          </a:ln>
        </p:spPr>
      </p:pic>
      <p:sp>
        <p:nvSpPr>
          <p:cNvPr id="244" name="Shape 244"/>
          <p:cNvSpPr txBox="1"/>
          <p:nvPr/>
        </p:nvSpPr>
        <p:spPr>
          <a:xfrm>
            <a:off x="274650" y="4444375"/>
            <a:ext cx="8601600" cy="636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dirty="0"/>
              <a:t>Topoplot in the beta band (13-30 Hz). The presence of the beta rebound is very evident after the MI termination while lower power is visible during the MI initiation </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727800" y="59200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ak5</a:t>
            </a:r>
            <a:endParaRPr dirty="0"/>
          </a:p>
        </p:txBody>
      </p:sp>
      <p:pic>
        <p:nvPicPr>
          <p:cNvPr id="250" name="Shape 250"/>
          <p:cNvPicPr preferRelativeResize="0"/>
          <p:nvPr/>
        </p:nvPicPr>
        <p:blipFill rotWithShape="1">
          <a:blip r:embed="rId3">
            <a:alphaModFix/>
          </a:blip>
          <a:srcRect l="11628" r="10689"/>
          <a:stretch/>
        </p:blipFill>
        <p:spPr>
          <a:xfrm>
            <a:off x="414325" y="1322350"/>
            <a:ext cx="3844200" cy="3711500"/>
          </a:xfrm>
          <a:prstGeom prst="rect">
            <a:avLst/>
          </a:prstGeom>
          <a:noFill/>
          <a:ln>
            <a:noFill/>
          </a:ln>
        </p:spPr>
      </p:pic>
      <p:pic>
        <p:nvPicPr>
          <p:cNvPr id="251" name="Shape 251"/>
          <p:cNvPicPr preferRelativeResize="0"/>
          <p:nvPr/>
        </p:nvPicPr>
        <p:blipFill rotWithShape="1">
          <a:blip r:embed="rId4">
            <a:alphaModFix/>
          </a:blip>
          <a:srcRect l="12575" r="8727"/>
          <a:stretch/>
        </p:blipFill>
        <p:spPr>
          <a:xfrm>
            <a:off x="4970327" y="1391350"/>
            <a:ext cx="3749522" cy="357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350336" y="2105246"/>
            <a:ext cx="7299390" cy="2043634"/>
          </a:xfrm>
        </p:spPr>
        <p:txBody>
          <a:bodyPr/>
          <a:lstStyle/>
          <a:p>
            <a:r>
              <a:rPr lang="it-IT" b="1" dirty="0"/>
              <a:t>Pattern </a:t>
            </a:r>
            <a:r>
              <a:rPr lang="it-IT" b="1" dirty="0" err="1"/>
              <a:t>Classification</a:t>
            </a:r>
            <a:r>
              <a:rPr lang="it" b="1" dirty="0"/>
              <a:t> - </a:t>
            </a:r>
            <a:r>
              <a:rPr lang="it-IT" b="1" dirty="0" err="1"/>
              <a:t>Methods</a:t>
            </a:r>
            <a:endParaRPr lang="it-IT" dirty="0"/>
          </a:p>
        </p:txBody>
      </p:sp>
    </p:spTree>
    <p:extLst>
      <p:ext uri="{BB962C8B-B14F-4D97-AF65-F5344CB8AC3E}">
        <p14:creationId xmlns:p14="http://schemas.microsoft.com/office/powerpoint/2010/main" val="4004274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1349675" y="382631"/>
            <a:ext cx="4136100" cy="70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sz="3600" dirty="0" err="1"/>
              <a:t>Protocol</a:t>
            </a:r>
            <a:endParaRPr sz="3600" dirty="0"/>
          </a:p>
        </p:txBody>
      </p:sp>
      <p:sp>
        <p:nvSpPr>
          <p:cNvPr id="108" name="Shape 108"/>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pic>
        <p:nvPicPr>
          <p:cNvPr id="109" name="Shape 109"/>
          <p:cNvPicPr preferRelativeResize="0"/>
          <p:nvPr/>
        </p:nvPicPr>
        <p:blipFill rotWithShape="1">
          <a:blip r:embed="rId3">
            <a:alphaModFix/>
          </a:blip>
          <a:srcRect l="11426"/>
          <a:stretch/>
        </p:blipFill>
        <p:spPr>
          <a:xfrm>
            <a:off x="6236438" y="1277532"/>
            <a:ext cx="2487372" cy="2573049"/>
          </a:xfrm>
          <a:prstGeom prst="rect">
            <a:avLst/>
          </a:prstGeom>
          <a:noFill/>
          <a:ln>
            <a:noFill/>
          </a:ln>
        </p:spPr>
      </p:pic>
      <p:pic>
        <p:nvPicPr>
          <p:cNvPr id="110" name="Shape 110"/>
          <p:cNvPicPr preferRelativeResize="0"/>
          <p:nvPr/>
        </p:nvPicPr>
        <p:blipFill>
          <a:blip r:embed="rId4">
            <a:alphaModFix/>
          </a:blip>
          <a:stretch>
            <a:fillRect/>
          </a:stretch>
        </p:blipFill>
        <p:spPr>
          <a:xfrm>
            <a:off x="986125" y="2144662"/>
            <a:ext cx="4295553" cy="1543632"/>
          </a:xfrm>
          <a:prstGeom prst="rect">
            <a:avLst/>
          </a:prstGeom>
          <a:noFill/>
          <a:ln>
            <a:noFill/>
          </a:ln>
        </p:spPr>
      </p:pic>
      <p:sp>
        <p:nvSpPr>
          <p:cNvPr id="112" name="Shape 112"/>
          <p:cNvSpPr txBox="1"/>
          <p:nvPr/>
        </p:nvSpPr>
        <p:spPr>
          <a:xfrm>
            <a:off x="1119542" y="1307796"/>
            <a:ext cx="871200" cy="40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600" dirty="0"/>
              <a:t>START</a:t>
            </a:r>
            <a:endParaRPr sz="1600" dirty="0"/>
          </a:p>
        </p:txBody>
      </p:sp>
      <p:cxnSp>
        <p:nvCxnSpPr>
          <p:cNvPr id="113" name="Shape 113"/>
          <p:cNvCxnSpPr/>
          <p:nvPr/>
        </p:nvCxnSpPr>
        <p:spPr>
          <a:xfrm>
            <a:off x="1447491" y="1674230"/>
            <a:ext cx="6900" cy="496800"/>
          </a:xfrm>
          <a:prstGeom prst="straightConnector1">
            <a:avLst/>
          </a:prstGeom>
          <a:noFill/>
          <a:ln w="9525" cap="flat" cmpd="sng">
            <a:solidFill>
              <a:schemeClr val="dk2"/>
            </a:solidFill>
            <a:prstDash val="solid"/>
            <a:round/>
            <a:headEnd type="none" w="med" len="med"/>
            <a:tailEnd type="triangle" w="med" len="med"/>
          </a:ln>
        </p:spPr>
      </p:cxnSp>
      <p:sp>
        <p:nvSpPr>
          <p:cNvPr id="114" name="Shape 114"/>
          <p:cNvSpPr txBox="1"/>
          <p:nvPr/>
        </p:nvSpPr>
        <p:spPr>
          <a:xfrm>
            <a:off x="4483275" y="1277532"/>
            <a:ext cx="691200" cy="40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600"/>
              <a:t>END</a:t>
            </a:r>
            <a:endParaRPr sz="1600"/>
          </a:p>
        </p:txBody>
      </p:sp>
      <p:cxnSp>
        <p:nvCxnSpPr>
          <p:cNvPr id="115" name="Shape 115"/>
          <p:cNvCxnSpPr/>
          <p:nvPr/>
        </p:nvCxnSpPr>
        <p:spPr>
          <a:xfrm>
            <a:off x="4779443" y="1657230"/>
            <a:ext cx="6900" cy="496800"/>
          </a:xfrm>
          <a:prstGeom prst="straightConnector1">
            <a:avLst/>
          </a:prstGeom>
          <a:noFill/>
          <a:ln w="9525" cap="flat" cmpd="sng">
            <a:solidFill>
              <a:schemeClr val="dk2"/>
            </a:solidFill>
            <a:prstDash val="solid"/>
            <a:round/>
            <a:headEnd type="none" w="med" len="med"/>
            <a:tailEnd type="triangle" w="med" len="med"/>
          </a:ln>
        </p:spPr>
      </p:cxnSp>
      <p:sp>
        <p:nvSpPr>
          <p:cNvPr id="117" name="Shape 117"/>
          <p:cNvSpPr txBox="1"/>
          <p:nvPr/>
        </p:nvSpPr>
        <p:spPr>
          <a:xfrm>
            <a:off x="6526124" y="4068628"/>
            <a:ext cx="1908000" cy="260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a:solidFill>
                  <a:srgbClr val="FF0000"/>
                </a:solidFill>
              </a:rPr>
              <a:t>Beta </a:t>
            </a:r>
            <a:r>
              <a:rPr lang="it-IT" sz="1400" dirty="0" err="1">
                <a:solidFill>
                  <a:srgbClr val="FF0000"/>
                </a:solidFill>
              </a:rPr>
              <a:t>rebound</a:t>
            </a:r>
            <a:endParaRPr sz="1400" dirty="0">
              <a:solidFill>
                <a:srgbClr val="FF0000"/>
              </a:solidFill>
            </a:endParaRPr>
          </a:p>
        </p:txBody>
      </p:sp>
      <p:cxnSp>
        <p:nvCxnSpPr>
          <p:cNvPr id="118" name="Shape 118"/>
          <p:cNvCxnSpPr/>
          <p:nvPr/>
        </p:nvCxnSpPr>
        <p:spPr>
          <a:xfrm rot="10800000" flipH="1">
            <a:off x="7597084" y="3391439"/>
            <a:ext cx="110700" cy="664500"/>
          </a:xfrm>
          <a:prstGeom prst="straightConnector1">
            <a:avLst/>
          </a:prstGeom>
          <a:noFill/>
          <a:ln w="9525" cap="flat" cmpd="sng">
            <a:solidFill>
              <a:schemeClr val="dk2"/>
            </a:solidFill>
            <a:prstDash val="solid"/>
            <a:round/>
            <a:headEnd type="none" w="med" len="med"/>
            <a:tailEnd type="triangle" w="med" len="med"/>
          </a:ln>
        </p:spPr>
      </p:cxnSp>
      <p:sp>
        <p:nvSpPr>
          <p:cNvPr id="119" name="Shape 119"/>
          <p:cNvSpPr txBox="1"/>
          <p:nvPr/>
        </p:nvSpPr>
        <p:spPr>
          <a:xfrm>
            <a:off x="1292337" y="4055939"/>
            <a:ext cx="4021257" cy="664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dirty="0"/>
              <a:t>4 runs (cue-based) of 30 trials of 10 sec plus 7 sec of relax each.</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1230117" y="110407"/>
            <a:ext cx="7362008"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sz="3600" b="1" dirty="0"/>
              <a:t>Pattern </a:t>
            </a:r>
            <a:r>
              <a:rPr lang="it-IT" sz="3600" b="1" dirty="0" err="1"/>
              <a:t>Classification</a:t>
            </a:r>
            <a:r>
              <a:rPr lang="it-IT" sz="3600" b="1" dirty="0"/>
              <a:t> - </a:t>
            </a:r>
            <a:r>
              <a:rPr lang="it-IT" sz="3600" b="1" dirty="0" err="1"/>
              <a:t>Methods</a:t>
            </a:r>
            <a:endParaRPr sz="3600" b="1" dirty="0"/>
          </a:p>
        </p:txBody>
      </p:sp>
      <p:sp>
        <p:nvSpPr>
          <p:cNvPr id="257" name="Shape 257"/>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58" name="Shape 258"/>
          <p:cNvSpPr txBox="1"/>
          <p:nvPr/>
        </p:nvSpPr>
        <p:spPr>
          <a:xfrm>
            <a:off x="929825" y="1071075"/>
            <a:ext cx="7662300" cy="36486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it"/>
              <a:t>4 runs (4</a:t>
            </a:r>
            <a:r>
              <a:rPr lang="it">
                <a:solidFill>
                  <a:schemeClr val="dk1"/>
                </a:solidFill>
              </a:rPr>
              <a:t>∙30=120 trials)</a:t>
            </a:r>
            <a:r>
              <a:rPr lang="it"/>
              <a:t> per subject</a:t>
            </a:r>
            <a:endParaRPr/>
          </a:p>
          <a:p>
            <a:pPr marL="457200" marR="0" lvl="0" indent="-317500" algn="l" rtl="0">
              <a:lnSpc>
                <a:spcPct val="100000"/>
              </a:lnSpc>
              <a:spcBef>
                <a:spcPts val="0"/>
              </a:spcBef>
              <a:spcAft>
                <a:spcPts val="0"/>
              </a:spcAft>
              <a:buSzPts val="1400"/>
              <a:buChar char="●"/>
            </a:pPr>
            <a:r>
              <a:rPr lang="it"/>
              <a:t>Spatial filtering: CAR. Temporal filtering: None.</a:t>
            </a:r>
            <a:endParaRPr/>
          </a:p>
          <a:p>
            <a:pPr marL="457200" marR="0" lvl="0" indent="-317500" algn="l" rtl="0">
              <a:lnSpc>
                <a:spcPct val="100000"/>
              </a:lnSpc>
              <a:spcBef>
                <a:spcPts val="0"/>
              </a:spcBef>
              <a:spcAft>
                <a:spcPts val="0"/>
              </a:spcAft>
              <a:buSzPts val="1400"/>
              <a:buChar char="●"/>
            </a:pPr>
            <a:r>
              <a:rPr lang="it"/>
              <a:t>Performed spectrogram on the whole signal (for each run)</a:t>
            </a:r>
            <a:endParaRPr/>
          </a:p>
          <a:p>
            <a:pPr marL="914400" marR="0" lvl="1" indent="-317500" algn="l" rtl="0">
              <a:lnSpc>
                <a:spcPct val="100000"/>
              </a:lnSpc>
              <a:spcBef>
                <a:spcPts val="0"/>
              </a:spcBef>
              <a:spcAft>
                <a:spcPts val="0"/>
              </a:spcAft>
              <a:buSzPts val="1400"/>
              <a:buChar char="○"/>
            </a:pPr>
            <a:r>
              <a:rPr lang="it"/>
              <a:t>4:2:40 Hz =&gt;19 intervals</a:t>
            </a:r>
            <a:endParaRPr/>
          </a:p>
          <a:p>
            <a:pPr marL="914400" marR="0" lvl="1" indent="-317500" algn="l" rtl="0">
              <a:lnSpc>
                <a:spcPct val="100000"/>
              </a:lnSpc>
              <a:spcBef>
                <a:spcPts val="0"/>
              </a:spcBef>
              <a:spcAft>
                <a:spcPts val="0"/>
              </a:spcAft>
              <a:buSzPts val="1400"/>
              <a:buChar char="○"/>
            </a:pPr>
            <a:r>
              <a:rPr lang="it"/>
              <a:t>16 channels</a:t>
            </a:r>
            <a:endParaRPr/>
          </a:p>
          <a:p>
            <a:pPr marL="457200" marR="0" lvl="0" indent="-317500" algn="l" rtl="0">
              <a:lnSpc>
                <a:spcPct val="100000"/>
              </a:lnSpc>
              <a:spcBef>
                <a:spcPts val="0"/>
              </a:spcBef>
              <a:spcAft>
                <a:spcPts val="0"/>
              </a:spcAft>
              <a:buSzPts val="1400"/>
              <a:buChar char="●"/>
            </a:pPr>
            <a:r>
              <a:rPr lang="it"/>
              <a:t>Divided the signal into 1 second long windows with a shift of 0.0625 s</a:t>
            </a:r>
            <a:endParaRPr/>
          </a:p>
          <a:p>
            <a:pPr marL="457200" lvl="0" indent="-317500" rtl="0">
              <a:spcBef>
                <a:spcPts val="0"/>
              </a:spcBef>
              <a:spcAft>
                <a:spcPts val="0"/>
              </a:spcAft>
              <a:buClr>
                <a:schemeClr val="dk1"/>
              </a:buClr>
              <a:buSzPts val="1400"/>
              <a:buChar char="●"/>
            </a:pPr>
            <a:r>
              <a:rPr lang="it">
                <a:solidFill>
                  <a:schemeClr val="dk1"/>
                </a:solidFill>
              </a:rPr>
              <a:t>Epoching on :</a:t>
            </a:r>
            <a:endParaRPr>
              <a:solidFill>
                <a:schemeClr val="dk1"/>
              </a:solidFill>
            </a:endParaRPr>
          </a:p>
          <a:p>
            <a:pPr marL="914400" lvl="1" indent="-317500" rtl="0">
              <a:spcBef>
                <a:spcPts val="0"/>
              </a:spcBef>
              <a:spcAft>
                <a:spcPts val="0"/>
              </a:spcAft>
              <a:buClr>
                <a:schemeClr val="dk1"/>
              </a:buClr>
              <a:buSzPts val="1400"/>
              <a:buChar char="○"/>
            </a:pPr>
            <a:r>
              <a:rPr lang="it">
                <a:solidFill>
                  <a:schemeClr val="dk1"/>
                </a:solidFill>
              </a:rPr>
              <a:t>Motor Imagery Initiation =&gt; Event ID: 555 [ -2,0 ] (sec) =&gt; Manually (re)assigned label 400</a:t>
            </a:r>
            <a:endParaRPr>
              <a:solidFill>
                <a:schemeClr val="dk1"/>
              </a:solidFill>
            </a:endParaRPr>
          </a:p>
          <a:p>
            <a:pPr marL="914400" lvl="1" indent="-317500" rtl="0">
              <a:spcBef>
                <a:spcPts val="0"/>
              </a:spcBef>
              <a:spcAft>
                <a:spcPts val="0"/>
              </a:spcAft>
              <a:buClr>
                <a:schemeClr val="dk1"/>
              </a:buClr>
              <a:buSzPts val="1400"/>
              <a:buChar char="○"/>
            </a:pPr>
            <a:r>
              <a:rPr lang="it">
                <a:solidFill>
                  <a:schemeClr val="dk1"/>
                </a:solidFill>
              </a:rPr>
              <a:t>Motor Imagery Termination =&gt;  Event ID: 555 [0.5,2.5] (sec)</a:t>
            </a:r>
            <a:endParaRPr>
              <a:solidFill>
                <a:schemeClr val="dk1"/>
              </a:solidFill>
            </a:endParaRPr>
          </a:p>
          <a:p>
            <a:pPr marL="457200" lvl="0" indent="0" rtl="0">
              <a:spcBef>
                <a:spcPts val="0"/>
              </a:spcBef>
              <a:spcAft>
                <a:spcPts val="0"/>
              </a:spcAft>
              <a:buNone/>
            </a:pPr>
            <a:r>
              <a:rPr lang="it">
                <a:solidFill>
                  <a:schemeClr val="dk1"/>
                </a:solidFill>
              </a:rPr>
              <a:t>=&gt; We obtained 17 windows for each trial for each type of event (i.e. 17 ∙ 2 = 34)</a:t>
            </a:r>
            <a:endParaRPr>
              <a:solidFill>
                <a:schemeClr val="dk1"/>
              </a:solidFill>
            </a:endParaRPr>
          </a:p>
          <a:p>
            <a:pPr marL="457200" lvl="0" indent="-317500" rtl="0">
              <a:spcBef>
                <a:spcPts val="0"/>
              </a:spcBef>
              <a:spcAft>
                <a:spcPts val="0"/>
              </a:spcAft>
              <a:buClr>
                <a:schemeClr val="dk1"/>
              </a:buClr>
              <a:buSzPts val="1400"/>
              <a:buChar char="●"/>
            </a:pPr>
            <a:r>
              <a:rPr lang="it">
                <a:solidFill>
                  <a:schemeClr val="dk1"/>
                </a:solidFill>
              </a:rPr>
              <a:t>We concatenated the runs </a:t>
            </a:r>
            <a:endParaRPr>
              <a:solidFill>
                <a:schemeClr val="dk1"/>
              </a:solidFill>
            </a:endParaRPr>
          </a:p>
          <a:p>
            <a:pPr marL="0" lvl="0" indent="0" rtl="0">
              <a:spcBef>
                <a:spcPts val="0"/>
              </a:spcBef>
              <a:spcAft>
                <a:spcPts val="0"/>
              </a:spcAft>
              <a:buNone/>
            </a:pPr>
            <a:r>
              <a:rPr lang="it">
                <a:solidFill>
                  <a:schemeClr val="dk1"/>
                </a:solidFill>
              </a:rPr>
              <a:t>	=&gt; 120 ∙ 34 = </a:t>
            </a:r>
            <a:r>
              <a:rPr lang="it" sz="1100">
                <a:solidFill>
                  <a:schemeClr val="dk1"/>
                </a:solidFill>
                <a:latin typeface="Calibri"/>
                <a:ea typeface="Calibri"/>
                <a:cs typeface="Calibri"/>
                <a:sym typeface="Calibri"/>
              </a:rPr>
              <a:t> </a:t>
            </a:r>
            <a:r>
              <a:rPr lang="it">
                <a:solidFill>
                  <a:schemeClr val="dk1"/>
                </a:solidFill>
              </a:rPr>
              <a:t>4080 samples with 304 features</a:t>
            </a:r>
            <a:endParaRPr>
              <a:solidFill>
                <a:schemeClr val="dk1"/>
              </a:solidFill>
            </a:endParaRPr>
          </a:p>
          <a:p>
            <a:pPr marL="0" lvl="0" indent="0" rtl="0">
              <a:spcBef>
                <a:spcPts val="0"/>
              </a:spcBef>
              <a:spcAft>
                <a:spcPts val="0"/>
              </a:spcAft>
              <a:buNone/>
            </a:pPr>
            <a:endParaRPr>
              <a:solidFill>
                <a:schemeClr val="dk1"/>
              </a:solidFill>
            </a:endParaRPr>
          </a:p>
          <a:p>
            <a:pPr marL="457200" marR="0" lvl="0" indent="-317500" algn="l" rtl="0">
              <a:lnSpc>
                <a:spcPct val="100000"/>
              </a:lnSpc>
              <a:spcBef>
                <a:spcPts val="0"/>
              </a:spcBef>
              <a:spcAft>
                <a:spcPts val="0"/>
              </a:spcAft>
              <a:buSzPts val="1400"/>
              <a:buChar char="●"/>
            </a:pPr>
            <a:r>
              <a:rPr lang="it"/>
              <a:t>Classifier had to distinguish between two classes: ERD (MI initation) and ERS (MI Termination)</a:t>
            </a:r>
            <a:endParaRPr/>
          </a:p>
        </p:txBody>
      </p:sp>
      <p:sp>
        <p:nvSpPr>
          <p:cNvPr id="259" name="Shape 259"/>
          <p:cNvSpPr txBox="1"/>
          <p:nvPr/>
        </p:nvSpPr>
        <p:spPr>
          <a:xfrm>
            <a:off x="3966525" y="1771250"/>
            <a:ext cx="3426600" cy="28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a:t>=&gt; 304 different features (PSD)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3600" dirty="0"/>
              <a:t>Methods Classifier</a:t>
            </a:r>
            <a:endParaRPr sz="3600" dirty="0"/>
          </a:p>
        </p:txBody>
      </p:sp>
      <p:sp>
        <p:nvSpPr>
          <p:cNvPr id="265" name="Shape 265"/>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66" name="Shape 266"/>
          <p:cNvSpPr txBox="1"/>
          <p:nvPr/>
        </p:nvSpPr>
        <p:spPr>
          <a:xfrm>
            <a:off x="929825" y="1071075"/>
            <a:ext cx="7662300" cy="30015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it"/>
              <a:t>Divided into 70% training - 30% testing</a:t>
            </a:r>
            <a:endParaRPr/>
          </a:p>
          <a:p>
            <a:pPr marL="457200" lvl="0" indent="-317500" rtl="0">
              <a:spcBef>
                <a:spcPts val="0"/>
              </a:spcBef>
              <a:spcAft>
                <a:spcPts val="0"/>
              </a:spcAft>
              <a:buSzPts val="1400"/>
              <a:buChar char="●"/>
            </a:pPr>
            <a:r>
              <a:rPr lang="it"/>
              <a:t>CV on training but with temporal…. partition</a:t>
            </a:r>
            <a:endParaRPr/>
          </a:p>
          <a:p>
            <a:pPr marL="914400" lvl="1" indent="-317500" rtl="0">
              <a:spcBef>
                <a:spcPts val="0"/>
              </a:spcBef>
              <a:spcAft>
                <a:spcPts val="0"/>
              </a:spcAft>
              <a:buSzPts val="1400"/>
              <a:buChar char="○"/>
            </a:pPr>
            <a:r>
              <a:rPr lang="it"/>
              <a:t>Normalization with zscore on training folds and “projection” on validation folds</a:t>
            </a:r>
            <a:endParaRPr/>
          </a:p>
          <a:p>
            <a:pPr marL="457200" lvl="0" indent="-317500" rtl="0">
              <a:spcBef>
                <a:spcPts val="0"/>
              </a:spcBef>
              <a:spcAft>
                <a:spcPts val="0"/>
              </a:spcAft>
              <a:buSzPts val="1400"/>
              <a:buChar char="●"/>
            </a:pPr>
            <a:r>
              <a:rPr lang="it"/>
              <a:t>We tried PCA but didn’t get good results</a:t>
            </a:r>
            <a:endParaRPr/>
          </a:p>
          <a:p>
            <a:pPr marL="457200" lvl="0" indent="-317500" rtl="0">
              <a:spcBef>
                <a:spcPts val="0"/>
              </a:spcBef>
              <a:spcAft>
                <a:spcPts val="0"/>
              </a:spcAft>
              <a:buSzPts val="1400"/>
              <a:buChar char="●"/>
            </a:pPr>
            <a:r>
              <a:rPr lang="it"/>
              <a:t>Hyperparameters:</a:t>
            </a:r>
            <a:endParaRPr/>
          </a:p>
          <a:p>
            <a:pPr marL="914400" lvl="1" indent="-317500" rtl="0">
              <a:spcBef>
                <a:spcPts val="0"/>
              </a:spcBef>
              <a:spcAft>
                <a:spcPts val="0"/>
              </a:spcAft>
              <a:buSzPts val="1400"/>
              <a:buChar char="○"/>
            </a:pPr>
            <a:r>
              <a:rPr lang="it"/>
              <a:t>Type of classifier (linear, diaglinear, diagquadratic)</a:t>
            </a:r>
            <a:endParaRPr/>
          </a:p>
          <a:p>
            <a:pPr marL="914400" lvl="1" indent="-317500" rtl="0">
              <a:spcBef>
                <a:spcPts val="0"/>
              </a:spcBef>
              <a:spcAft>
                <a:spcPts val="0"/>
              </a:spcAft>
              <a:buSzPts val="1400"/>
              <a:buChar char="○"/>
            </a:pPr>
            <a:r>
              <a:rPr lang="it"/>
              <a:t>Number of features (we tried from 1 to 304 but in the end chose among 1:20)</a:t>
            </a:r>
            <a:endParaRPr/>
          </a:p>
          <a:p>
            <a:pPr marL="914400" lvl="1" indent="-317500" rtl="0">
              <a:spcBef>
                <a:spcPts val="0"/>
              </a:spcBef>
              <a:spcAft>
                <a:spcPts val="0"/>
              </a:spcAft>
              <a:buSzPts val="1400"/>
              <a:buChar char="○"/>
            </a:pPr>
            <a:r>
              <a:rPr lang="it"/>
              <a:t>(Number of PCs =&gt; 0)</a:t>
            </a:r>
            <a:endParaRPr/>
          </a:p>
          <a:p>
            <a:pPr marL="457200" lvl="0" indent="0" rtl="0">
              <a:spcBef>
                <a:spcPts val="0"/>
              </a:spcBef>
              <a:spcAft>
                <a:spcPts val="0"/>
              </a:spcAft>
              <a:buNone/>
            </a:pPr>
            <a:r>
              <a:rPr lang="it"/>
              <a:t>=&gt; Feature selection with Fisher’s score</a:t>
            </a:r>
            <a:endParaRPr/>
          </a:p>
          <a:p>
            <a:pPr marL="457200" lvl="0" indent="0" rtl="0">
              <a:spcBef>
                <a:spcPts val="0"/>
              </a:spcBef>
              <a:spcAft>
                <a:spcPts val="0"/>
              </a:spcAft>
              <a:buNone/>
            </a:pPr>
            <a:r>
              <a:rPr lang="it"/>
              <a:t>=&gt; Hyperparameter selection based on class error (of course on validation fold!) averaged over folds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3600"/>
              <a:t>Methods Classifier</a:t>
            </a:r>
            <a:endParaRPr sz="3600"/>
          </a:p>
        </p:txBody>
      </p:sp>
      <p:sp>
        <p:nvSpPr>
          <p:cNvPr id="272" name="Shape 272"/>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73" name="Shape 273"/>
          <p:cNvSpPr txBox="1"/>
          <p:nvPr/>
        </p:nvSpPr>
        <p:spPr>
          <a:xfrm>
            <a:off x="929825" y="1071075"/>
            <a:ext cx="7662300" cy="3001500"/>
          </a:xfrm>
          <a:prstGeom prst="rect">
            <a:avLst/>
          </a:prstGeom>
          <a:noFill/>
          <a:ln>
            <a:noFill/>
          </a:ln>
        </p:spPr>
        <p:txBody>
          <a:bodyPr spcFirstLastPara="1" wrap="square" lIns="91425" tIns="91425" rIns="91425" bIns="91425" anchor="t" anchorCtr="0">
            <a:noAutofit/>
          </a:bodyPr>
          <a:lstStyle/>
          <a:p>
            <a:pPr marL="457200" lvl="0" indent="0" rtl="0">
              <a:spcBef>
                <a:spcPts val="0"/>
              </a:spcBef>
              <a:spcAft>
                <a:spcPts val="0"/>
              </a:spcAft>
              <a:buNone/>
            </a:pPr>
            <a:r>
              <a:rPr lang="it"/>
              <a:t>How to evaluate the capability?</a:t>
            </a:r>
            <a:endParaRPr/>
          </a:p>
          <a:p>
            <a:pPr marL="457200" lvl="0" indent="0" rtl="0">
              <a:spcBef>
                <a:spcPts val="0"/>
              </a:spcBef>
              <a:spcAft>
                <a:spcPts val="0"/>
              </a:spcAft>
              <a:buNone/>
            </a:pPr>
            <a:r>
              <a:rPr lang="it"/>
              <a:t>=&gt; Retraining on the whole training+validation set (but without CV), with the hyperparameters found before</a:t>
            </a:r>
            <a:endParaRPr/>
          </a:p>
          <a:p>
            <a:pPr marL="457200" lvl="0" indent="0" rtl="0">
              <a:spcBef>
                <a:spcPts val="0"/>
              </a:spcBef>
              <a:spcAft>
                <a:spcPts val="0"/>
              </a:spcAft>
              <a:buNone/>
            </a:pPr>
            <a:r>
              <a:rPr lang="it"/>
              <a:t>	For features: only the number of features is fixed, but of course which are the actual features to take is determined by retraining</a:t>
            </a:r>
            <a:endParaRPr/>
          </a:p>
          <a:p>
            <a:pPr marL="457200" lvl="0" indent="0" rtl="0">
              <a:spcBef>
                <a:spcPts val="0"/>
              </a:spcBef>
              <a:spcAft>
                <a:spcPts val="0"/>
              </a:spcAft>
              <a:buNone/>
            </a:pPr>
            <a:r>
              <a:rPr lang="it"/>
              <a:t>=&gt; Test on the separate 30% test set</a:t>
            </a:r>
            <a:endParaRPr/>
          </a:p>
          <a:p>
            <a:pPr marL="457200" lvl="0" indent="0" rtl="0">
              <a:spcBef>
                <a:spcPts val="0"/>
              </a:spcBef>
              <a:spcAft>
                <a:spcPts val="0"/>
              </a:spcAft>
              <a:buNone/>
            </a:pPr>
            <a:endParaRPr/>
          </a:p>
          <a:p>
            <a:pPr marL="457200" lvl="0" indent="0" rtl="0">
              <a:spcBef>
                <a:spcPts val="0"/>
              </a:spcBef>
              <a:spcAft>
                <a:spcPts val="0"/>
              </a:spcAft>
              <a:buNone/>
            </a:pPr>
            <a:r>
              <a:rPr lang="it"/>
              <a:t>Metrics:</a:t>
            </a:r>
            <a:endParaRPr/>
          </a:p>
          <a:p>
            <a:pPr marL="0" lvl="0" indent="0" rtl="0">
              <a:spcBef>
                <a:spcPts val="0"/>
              </a:spcBef>
              <a:spcAft>
                <a:spcPts val="0"/>
              </a:spcAft>
              <a:buNone/>
            </a:pPr>
            <a:r>
              <a:rPr lang="it"/>
              <a:t>	- ROC curve</a:t>
            </a:r>
            <a:endParaRPr/>
          </a:p>
          <a:p>
            <a:pPr marL="0" lvl="0" indent="0" rtl="0">
              <a:spcBef>
                <a:spcPts val="0"/>
              </a:spcBef>
              <a:spcAft>
                <a:spcPts val="0"/>
              </a:spcAft>
              <a:buNone/>
            </a:pPr>
            <a:r>
              <a:rPr lang="it"/>
              <a:t>	- confusion matrix</a:t>
            </a:r>
            <a:endParaRPr/>
          </a:p>
          <a:p>
            <a:pPr marL="0" lvl="0" indent="0" rtl="0">
              <a:spcBef>
                <a:spcPts val="0"/>
              </a:spcBef>
              <a:spcAft>
                <a:spcPts val="0"/>
              </a:spcAft>
              <a:buNone/>
            </a:pPr>
            <a:r>
              <a:rPr lang="it"/>
              <a:t>	- class error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722474" y="2105246"/>
            <a:ext cx="6927251" cy="2043634"/>
          </a:xfrm>
        </p:spPr>
        <p:txBody>
          <a:bodyPr/>
          <a:lstStyle/>
          <a:p>
            <a:r>
              <a:rPr lang="it-IT" b="1" dirty="0"/>
              <a:t>Pattern </a:t>
            </a:r>
            <a:r>
              <a:rPr lang="it-IT" b="1" dirty="0" err="1"/>
              <a:t>Classification</a:t>
            </a:r>
            <a:r>
              <a:rPr lang="it-IT" b="1" dirty="0"/>
              <a:t> - </a:t>
            </a:r>
            <a:r>
              <a:rPr lang="it-IT" b="1" dirty="0" err="1"/>
              <a:t>Results</a:t>
            </a:r>
            <a:endParaRPr lang="it-IT" dirty="0"/>
          </a:p>
        </p:txBody>
      </p:sp>
    </p:spTree>
    <p:extLst>
      <p:ext uri="{BB962C8B-B14F-4D97-AF65-F5344CB8AC3E}">
        <p14:creationId xmlns:p14="http://schemas.microsoft.com/office/powerpoint/2010/main" val="2309141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125985"/>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sz="3600" b="1" dirty="0"/>
              <a:t>Pattern </a:t>
            </a:r>
            <a:r>
              <a:rPr lang="it-IT" sz="3600" b="1" dirty="0" err="1"/>
              <a:t>Classification</a:t>
            </a:r>
            <a:r>
              <a:rPr lang="it-IT" sz="3600" b="1" dirty="0"/>
              <a:t> - </a:t>
            </a:r>
            <a:r>
              <a:rPr lang="it-IT" sz="3600" b="1" dirty="0" err="1"/>
              <a:t>Results</a:t>
            </a:r>
            <a:endParaRPr sz="3600" b="1" dirty="0"/>
          </a:p>
        </p:txBody>
      </p:sp>
      <p:sp>
        <p:nvSpPr>
          <p:cNvPr id="279" name="Shape 279"/>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80" name="Shape 280"/>
          <p:cNvSpPr txBox="1"/>
          <p:nvPr/>
        </p:nvSpPr>
        <p:spPr>
          <a:xfrm>
            <a:off x="1012225" y="1012225"/>
            <a:ext cx="7285500" cy="988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a:t>“Qualitative” Fisher’s score averaged over folds</a:t>
            </a:r>
            <a:endParaRPr/>
          </a:p>
          <a:p>
            <a:pPr marL="0" lvl="0" indent="0">
              <a:spcBef>
                <a:spcPts val="0"/>
              </a:spcBef>
              <a:spcAft>
                <a:spcPts val="0"/>
              </a:spcAft>
              <a:buNone/>
            </a:pPr>
            <a:endParaRPr/>
          </a:p>
          <a:p>
            <a:pPr marL="0" lvl="0" indent="0">
              <a:spcBef>
                <a:spcPts val="0"/>
              </a:spcBef>
              <a:spcAft>
                <a:spcPts val="0"/>
              </a:spcAft>
              <a:buNone/>
            </a:pPr>
            <a:r>
              <a:rPr lang="it"/>
              <a:t> Class error/ Confusion Matrix</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p:txBody>
          <a:bodyPr/>
          <a:lstStyle/>
          <a:p>
            <a:r>
              <a:rPr lang="it-IT" dirty="0" err="1"/>
              <a:t>Discussion</a:t>
            </a:r>
            <a:endParaRPr lang="it-IT" dirty="0"/>
          </a:p>
        </p:txBody>
      </p:sp>
    </p:spTree>
    <p:extLst>
      <p:ext uri="{BB962C8B-B14F-4D97-AF65-F5344CB8AC3E}">
        <p14:creationId xmlns:p14="http://schemas.microsoft.com/office/powerpoint/2010/main" val="1478636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C496B322-70F4-4E67-8254-986D65616243}"/>
              </a:ext>
            </a:extLst>
          </p:cNvPr>
          <p:cNvSpPr>
            <a:spLocks noGrp="1"/>
          </p:cNvSpPr>
          <p:nvPr>
            <p:ph idx="1"/>
          </p:nvPr>
        </p:nvSpPr>
        <p:spPr>
          <a:xfrm>
            <a:off x="904461" y="442292"/>
            <a:ext cx="7723998" cy="3991125"/>
          </a:xfrm>
        </p:spPr>
        <p:txBody>
          <a:bodyPr anchor="ctr">
            <a:normAutofit/>
          </a:bodyPr>
          <a:lstStyle/>
          <a:p>
            <a:pPr marL="0" indent="0" algn="ctr">
              <a:buNone/>
            </a:pPr>
            <a:r>
              <a:rPr lang="en-GB" sz="3000" dirty="0"/>
              <a:t>Thank you for your attention!</a:t>
            </a:r>
          </a:p>
          <a:p>
            <a:pPr marL="0" indent="0" algn="ctr">
              <a:buNone/>
            </a:pPr>
            <a:r>
              <a:rPr lang="en-GB" sz="3000" dirty="0"/>
              <a:t>Any questions?</a:t>
            </a:r>
          </a:p>
        </p:txBody>
      </p:sp>
    </p:spTree>
    <p:extLst>
      <p:ext uri="{BB962C8B-B14F-4D97-AF65-F5344CB8AC3E}">
        <p14:creationId xmlns:p14="http://schemas.microsoft.com/office/powerpoint/2010/main" val="528399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IT" dirty="0" err="1"/>
              <a:t>Additional</a:t>
            </a:r>
            <a:r>
              <a:rPr lang="it-IT" dirty="0"/>
              <a:t> </a:t>
            </a:r>
            <a:r>
              <a:rPr lang="it-IT" dirty="0" err="1"/>
              <a:t>results</a:t>
            </a:r>
            <a:endParaRPr lang="it-IT" dirty="0"/>
          </a:p>
        </p:txBody>
      </p:sp>
    </p:spTree>
    <p:extLst>
      <p:ext uri="{BB962C8B-B14F-4D97-AF65-F5344CB8AC3E}">
        <p14:creationId xmlns:p14="http://schemas.microsoft.com/office/powerpoint/2010/main" val="1671163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1236610" y="42505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400" dirty="0"/>
              <a:t>Spectrogram offset and onset CAR - </a:t>
            </a:r>
            <a:r>
              <a:rPr lang="it-IT" sz="2400" dirty="0"/>
              <a:t>ak5</a:t>
            </a:r>
            <a:endParaRPr sz="2400" dirty="0"/>
          </a:p>
        </p:txBody>
      </p:sp>
      <p:pic>
        <p:nvPicPr>
          <p:cNvPr id="147" name="Shape 147"/>
          <p:cNvPicPr preferRelativeResize="0"/>
          <p:nvPr/>
        </p:nvPicPr>
        <p:blipFill rotWithShape="1">
          <a:blip r:embed="rId3">
            <a:alphaModFix/>
          </a:blip>
          <a:srcRect l="8999" r="8958"/>
          <a:stretch/>
        </p:blipFill>
        <p:spPr>
          <a:xfrm>
            <a:off x="444125" y="1573618"/>
            <a:ext cx="3982725" cy="2290655"/>
          </a:xfrm>
          <a:prstGeom prst="rect">
            <a:avLst/>
          </a:prstGeom>
          <a:noFill/>
          <a:ln w="9525" cap="flat" cmpd="sng">
            <a:solidFill>
              <a:srgbClr val="000000"/>
            </a:solidFill>
            <a:prstDash val="solid"/>
            <a:round/>
            <a:headEnd type="none" w="sm" len="sm"/>
            <a:tailEnd type="none" w="sm" len="sm"/>
          </a:ln>
        </p:spPr>
      </p:pic>
      <p:pic>
        <p:nvPicPr>
          <p:cNvPr id="148" name="Shape 148"/>
          <p:cNvPicPr preferRelativeResize="0"/>
          <p:nvPr/>
        </p:nvPicPr>
        <p:blipFill rotWithShape="1">
          <a:blip r:embed="rId4">
            <a:alphaModFix/>
          </a:blip>
          <a:srcRect l="9004" r="9135"/>
          <a:stretch/>
        </p:blipFill>
        <p:spPr>
          <a:xfrm>
            <a:off x="4717152" y="1573618"/>
            <a:ext cx="4207858" cy="229065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Shape 130"/>
          <p:cNvPicPr preferRelativeResize="0"/>
          <p:nvPr/>
        </p:nvPicPr>
        <p:blipFill rotWithShape="1">
          <a:blip r:embed="rId3">
            <a:alphaModFix/>
          </a:blip>
          <a:srcRect l="8248" r="9352"/>
          <a:stretch/>
        </p:blipFill>
        <p:spPr>
          <a:xfrm>
            <a:off x="211950" y="1480139"/>
            <a:ext cx="4360050" cy="2521686"/>
          </a:xfrm>
          <a:prstGeom prst="rect">
            <a:avLst/>
          </a:prstGeom>
          <a:noFill/>
          <a:ln w="9525" cap="flat" cmpd="sng">
            <a:solidFill>
              <a:srgbClr val="000000"/>
            </a:solidFill>
            <a:prstDash val="solid"/>
            <a:round/>
            <a:headEnd type="none" w="sm" len="sm"/>
            <a:tailEnd type="none" w="sm" len="sm"/>
          </a:ln>
        </p:spPr>
      </p:pic>
      <p:sp>
        <p:nvSpPr>
          <p:cNvPr id="131" name="Shape 131"/>
          <p:cNvSpPr txBox="1">
            <a:spLocks noGrp="1"/>
          </p:cNvSpPr>
          <p:nvPr>
            <p:ph type="title"/>
          </p:nvPr>
        </p:nvSpPr>
        <p:spPr>
          <a:xfrm>
            <a:off x="1183569" y="434152"/>
            <a:ext cx="7769044"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Spectrogram offset (left) and onset (right) CAR - </a:t>
            </a:r>
            <a:r>
              <a:rPr lang="it-IT" dirty="0"/>
              <a:t>ak6</a:t>
            </a:r>
            <a:endParaRPr dirty="0"/>
          </a:p>
        </p:txBody>
      </p:sp>
      <p:pic>
        <p:nvPicPr>
          <p:cNvPr id="132" name="Shape 132"/>
          <p:cNvPicPr preferRelativeResize="0"/>
          <p:nvPr/>
        </p:nvPicPr>
        <p:blipFill rotWithShape="1">
          <a:blip r:embed="rId4">
            <a:alphaModFix/>
          </a:blip>
          <a:srcRect l="8236" r="8899"/>
          <a:stretch/>
        </p:blipFill>
        <p:spPr>
          <a:xfrm>
            <a:off x="4730421" y="1504738"/>
            <a:ext cx="4299130" cy="24725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 b="1" dirty="0"/>
              <a:t>EEG correlates - </a:t>
            </a:r>
            <a:r>
              <a:rPr lang="it-IT" b="1" dirty="0" err="1"/>
              <a:t>Methods</a:t>
            </a:r>
            <a:endParaRPr lang="it-IT" dirty="0"/>
          </a:p>
        </p:txBody>
      </p:sp>
    </p:spTree>
    <p:extLst>
      <p:ext uri="{BB962C8B-B14F-4D97-AF65-F5344CB8AC3E}">
        <p14:creationId xmlns:p14="http://schemas.microsoft.com/office/powerpoint/2010/main" val="508251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1184999" y="425497"/>
            <a:ext cx="8118489"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300" dirty="0"/>
              <a:t>Spectrogram offset and onset </a:t>
            </a:r>
            <a:r>
              <a:rPr lang="it-IT" sz="2300" dirty="0" err="1"/>
              <a:t>Laplacian</a:t>
            </a:r>
            <a:r>
              <a:rPr lang="it-IT" sz="2300" dirty="0"/>
              <a:t> - ak5</a:t>
            </a:r>
            <a:endParaRPr sz="2300" dirty="0"/>
          </a:p>
        </p:txBody>
      </p:sp>
      <p:pic>
        <p:nvPicPr>
          <p:cNvPr id="169" name="Shape 169"/>
          <p:cNvPicPr preferRelativeResize="0"/>
          <p:nvPr/>
        </p:nvPicPr>
        <p:blipFill rotWithShape="1">
          <a:blip r:embed="rId3">
            <a:alphaModFix/>
          </a:blip>
          <a:srcRect l="9068" r="9815"/>
          <a:stretch/>
        </p:blipFill>
        <p:spPr>
          <a:xfrm>
            <a:off x="114100" y="1803575"/>
            <a:ext cx="4309976" cy="2532125"/>
          </a:xfrm>
          <a:prstGeom prst="rect">
            <a:avLst/>
          </a:prstGeom>
          <a:noFill/>
          <a:ln w="9525" cap="flat" cmpd="sng">
            <a:solidFill>
              <a:srgbClr val="000000"/>
            </a:solidFill>
            <a:prstDash val="solid"/>
            <a:round/>
            <a:headEnd type="none" w="sm" len="sm"/>
            <a:tailEnd type="none" w="sm" len="sm"/>
          </a:ln>
        </p:spPr>
      </p:pic>
      <p:pic>
        <p:nvPicPr>
          <p:cNvPr id="170" name="Shape 170"/>
          <p:cNvPicPr preferRelativeResize="0"/>
          <p:nvPr/>
        </p:nvPicPr>
        <p:blipFill rotWithShape="1">
          <a:blip r:embed="rId4">
            <a:alphaModFix/>
          </a:blip>
          <a:srcRect l="8975" r="9057"/>
          <a:stretch/>
        </p:blipFill>
        <p:spPr>
          <a:xfrm>
            <a:off x="4571990" y="1803575"/>
            <a:ext cx="4355112" cy="253212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1233033" y="468050"/>
            <a:ext cx="7842042"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400" dirty="0"/>
              <a:t>Spectrogram offset and onset </a:t>
            </a:r>
            <a:r>
              <a:rPr lang="it-IT" sz="2400" dirty="0"/>
              <a:t>L</a:t>
            </a:r>
            <a:r>
              <a:rPr lang="it" sz="2400" dirty="0"/>
              <a:t>ap</a:t>
            </a:r>
            <a:r>
              <a:rPr lang="it-IT" sz="2400" dirty="0" err="1"/>
              <a:t>lacian</a:t>
            </a:r>
            <a:r>
              <a:rPr lang="it" sz="2400" dirty="0"/>
              <a:t> - </a:t>
            </a:r>
            <a:r>
              <a:rPr lang="it-IT" sz="2400" dirty="0"/>
              <a:t>ak6</a:t>
            </a:r>
            <a:endParaRPr sz="2400" dirty="0"/>
          </a:p>
        </p:txBody>
      </p:sp>
      <p:pic>
        <p:nvPicPr>
          <p:cNvPr id="154" name="Shape 154"/>
          <p:cNvPicPr preferRelativeResize="0"/>
          <p:nvPr/>
        </p:nvPicPr>
        <p:blipFill rotWithShape="1">
          <a:blip r:embed="rId3">
            <a:alphaModFix/>
          </a:blip>
          <a:srcRect l="8335" r="8889"/>
          <a:stretch/>
        </p:blipFill>
        <p:spPr>
          <a:xfrm>
            <a:off x="185650" y="1548650"/>
            <a:ext cx="4386349" cy="2525450"/>
          </a:xfrm>
          <a:prstGeom prst="rect">
            <a:avLst/>
          </a:prstGeom>
          <a:noFill/>
          <a:ln w="9525" cap="flat" cmpd="sng">
            <a:solidFill>
              <a:srgbClr val="000000"/>
            </a:solidFill>
            <a:prstDash val="solid"/>
            <a:round/>
            <a:headEnd type="none" w="sm" len="sm"/>
            <a:tailEnd type="none" w="sm" len="sm"/>
          </a:ln>
        </p:spPr>
      </p:pic>
      <p:pic>
        <p:nvPicPr>
          <p:cNvPr id="155" name="Shape 155"/>
          <p:cNvPicPr preferRelativeResize="0"/>
          <p:nvPr/>
        </p:nvPicPr>
        <p:blipFill rotWithShape="1">
          <a:blip r:embed="rId4">
            <a:alphaModFix/>
          </a:blip>
          <a:srcRect l="9319" r="9213"/>
          <a:stretch/>
        </p:blipFill>
        <p:spPr>
          <a:xfrm>
            <a:off x="4644950" y="1548650"/>
            <a:ext cx="4430225" cy="25916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1583187" y="423862"/>
            <a:ext cx="6683765" cy="69510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3600" b="1" dirty="0"/>
              <a:t>EEG correlates - </a:t>
            </a:r>
            <a:r>
              <a:rPr lang="it-IT" sz="3600" b="1" dirty="0" err="1"/>
              <a:t>Methods</a:t>
            </a:r>
            <a:endParaRPr sz="3600" b="1" dirty="0"/>
          </a:p>
        </p:txBody>
      </p:sp>
      <p:sp>
        <p:nvSpPr>
          <p:cNvPr id="125" name="Shape 125"/>
          <p:cNvSpPr txBox="1">
            <a:spLocks noGrp="1"/>
          </p:cNvSpPr>
          <p:nvPr>
            <p:ph type="subTitle" idx="4294967295"/>
          </p:nvPr>
        </p:nvSpPr>
        <p:spPr>
          <a:xfrm>
            <a:off x="1004261" y="1121509"/>
            <a:ext cx="7767600" cy="3619500"/>
          </a:xfrm>
          <a:prstGeom prst="rect">
            <a:avLst/>
          </a:prstGeom>
        </p:spPr>
        <p:txBody>
          <a:bodyPr spcFirstLastPara="1" wrap="square" lIns="91425" tIns="91425" rIns="91425" bIns="91425" anchor="t" anchorCtr="0">
            <a:noAutofit/>
          </a:bodyPr>
          <a:lstStyle/>
          <a:p>
            <a:pPr marL="457200" lvl="0" indent="-317500" rtl="0">
              <a:lnSpc>
                <a:spcPct val="115000"/>
              </a:lnSpc>
              <a:spcBef>
                <a:spcPts val="600"/>
              </a:spcBef>
              <a:spcAft>
                <a:spcPts val="0"/>
              </a:spcAft>
              <a:buClr>
                <a:srgbClr val="000000"/>
              </a:buClr>
              <a:buSzPts val="1400"/>
              <a:buFont typeface="Arial"/>
              <a:buChar char="●"/>
            </a:pPr>
            <a:r>
              <a:rPr lang="it" sz="1400" dirty="0">
                <a:solidFill>
                  <a:srgbClr val="000000"/>
                </a:solidFill>
                <a:ea typeface="Arial"/>
                <a:cs typeface="Arial"/>
                <a:sym typeface="Arial"/>
              </a:rPr>
              <a:t>Concatenation of all runs for each subject</a:t>
            </a:r>
            <a:endParaRPr sz="14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IT" sz="1400" dirty="0" err="1">
                <a:solidFill>
                  <a:srgbClr val="000000"/>
                </a:solidFill>
                <a:ea typeface="Arial"/>
                <a:cs typeface="Arial"/>
                <a:sym typeface="Arial"/>
              </a:rPr>
              <a:t>Comparison</a:t>
            </a:r>
            <a:r>
              <a:rPr lang="it-IT" sz="1400" dirty="0">
                <a:solidFill>
                  <a:srgbClr val="000000"/>
                </a:solidFill>
                <a:ea typeface="Arial"/>
                <a:cs typeface="Arial"/>
                <a:sym typeface="Arial"/>
              </a:rPr>
              <a:t> of </a:t>
            </a:r>
            <a:r>
              <a:rPr lang="it-IT" sz="1400" b="1" dirty="0" err="1">
                <a:solidFill>
                  <a:srgbClr val="000000"/>
                </a:solidFill>
                <a:ea typeface="Arial"/>
                <a:cs typeface="Arial"/>
                <a:sym typeface="Arial"/>
              </a:rPr>
              <a:t>two</a:t>
            </a:r>
            <a:r>
              <a:rPr lang="it-IT" sz="1400" b="1" dirty="0">
                <a:solidFill>
                  <a:srgbClr val="000000"/>
                </a:solidFill>
                <a:ea typeface="Arial"/>
                <a:cs typeface="Arial"/>
                <a:sym typeface="Arial"/>
              </a:rPr>
              <a:t> </a:t>
            </a:r>
            <a:r>
              <a:rPr lang="it-IT" sz="1400" b="1" dirty="0" err="1">
                <a:solidFill>
                  <a:srgbClr val="000000"/>
                </a:solidFill>
                <a:ea typeface="Arial"/>
                <a:cs typeface="Arial"/>
                <a:sym typeface="Arial"/>
              </a:rPr>
              <a:t>different</a:t>
            </a:r>
            <a:r>
              <a:rPr lang="it-IT" sz="1400" b="1" dirty="0">
                <a:solidFill>
                  <a:srgbClr val="000000"/>
                </a:solidFill>
                <a:ea typeface="Arial"/>
                <a:cs typeface="Arial"/>
                <a:sym typeface="Arial"/>
              </a:rPr>
              <a:t> </a:t>
            </a:r>
            <a:r>
              <a:rPr lang="it-IT" sz="1400" b="1" dirty="0" err="1">
                <a:solidFill>
                  <a:srgbClr val="000000"/>
                </a:solidFill>
                <a:ea typeface="Arial"/>
                <a:cs typeface="Arial"/>
                <a:sym typeface="Arial"/>
              </a:rPr>
              <a:t>spatial</a:t>
            </a:r>
            <a:r>
              <a:rPr lang="it-IT" sz="1400" b="1" dirty="0">
                <a:solidFill>
                  <a:srgbClr val="000000"/>
                </a:solidFill>
                <a:ea typeface="Arial"/>
                <a:cs typeface="Arial"/>
                <a:sym typeface="Arial"/>
              </a:rPr>
              <a:t> </a:t>
            </a:r>
            <a:r>
              <a:rPr lang="it-IT" sz="1400" b="1" dirty="0" err="1">
                <a:solidFill>
                  <a:srgbClr val="000000"/>
                </a:solidFill>
                <a:ea typeface="Arial"/>
                <a:cs typeface="Arial"/>
                <a:sym typeface="Arial"/>
              </a:rPr>
              <a:t>filters</a:t>
            </a:r>
            <a:r>
              <a:rPr lang="it" sz="1400" dirty="0">
                <a:solidFill>
                  <a:srgbClr val="000000"/>
                </a:solidFill>
                <a:ea typeface="Arial"/>
                <a:cs typeface="Arial"/>
                <a:sym typeface="Arial"/>
              </a:rPr>
              <a:t>: </a:t>
            </a:r>
            <a:r>
              <a:rPr lang="it-IT" sz="1400" dirty="0">
                <a:solidFill>
                  <a:srgbClr val="000000"/>
                </a:solidFill>
                <a:ea typeface="Arial"/>
                <a:cs typeface="Arial"/>
                <a:sym typeface="Arial"/>
              </a:rPr>
              <a:t>L</a:t>
            </a:r>
            <a:r>
              <a:rPr lang="it" sz="1400" dirty="0">
                <a:solidFill>
                  <a:srgbClr val="000000"/>
                </a:solidFill>
                <a:ea typeface="Arial"/>
                <a:cs typeface="Arial"/>
                <a:sym typeface="Arial"/>
              </a:rPr>
              <a:t>aplacian filter and CAR filter</a:t>
            </a:r>
            <a:endParaRPr sz="14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 sz="1400" b="1" dirty="0">
                <a:solidFill>
                  <a:srgbClr val="000000"/>
                </a:solidFill>
                <a:ea typeface="Arial"/>
                <a:cs typeface="Arial"/>
                <a:sym typeface="Arial"/>
              </a:rPr>
              <a:t>Epoching</a:t>
            </a:r>
            <a:r>
              <a:rPr lang="it" sz="1400" dirty="0">
                <a:solidFill>
                  <a:srgbClr val="000000"/>
                </a:solidFill>
                <a:ea typeface="Arial"/>
                <a:cs typeface="Arial"/>
                <a:sym typeface="Arial"/>
              </a:rPr>
              <a:t> of the data based on the event type and the chosen time </a:t>
            </a:r>
            <a:r>
              <a:rPr lang="it" sz="1400" dirty="0">
                <a:solidFill>
                  <a:schemeClr val="dk1"/>
                </a:solidFill>
                <a:ea typeface="Arial"/>
                <a:cs typeface="Arial"/>
                <a:sym typeface="Arial"/>
              </a:rPr>
              <a:t>before and after </a:t>
            </a:r>
            <a:r>
              <a:rPr lang="it" sz="1400" dirty="0">
                <a:solidFill>
                  <a:srgbClr val="000000"/>
                </a:solidFill>
                <a:ea typeface="Arial"/>
                <a:cs typeface="Arial"/>
                <a:sym typeface="Arial"/>
              </a:rPr>
              <a:t>the selected event </a:t>
            </a:r>
            <a:endParaRPr sz="14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Baseline (-3; 3)</a:t>
            </a:r>
            <a:endParaRPr sz="14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Motor Imagery initiation (-4; 2)</a:t>
            </a:r>
            <a:endParaRPr sz="14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Motor Imagery termination (-3; 3)</a:t>
            </a:r>
            <a:endParaRPr sz="14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Pwelch on car data to obtain the periodogram to compare baseline and Motor Imagery</a:t>
            </a:r>
            <a:endParaRPr sz="14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win=512, noverlap=0.5*512, frequency=500 Hz, sample rate=512 Hz</a:t>
            </a:r>
            <a:endParaRPr sz="14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Spectrogram on the most relevant channels </a:t>
            </a:r>
            <a:endParaRPr sz="14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Grand average over the three subjects</a:t>
            </a:r>
            <a:endParaRPr sz="14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Topoplots in alpha band (8-12 Hz) and </a:t>
            </a:r>
            <a:r>
              <a:rPr lang="it" sz="1400" dirty="0">
                <a:solidFill>
                  <a:schemeClr val="dk1"/>
                </a:solidFill>
                <a:ea typeface="Arial"/>
                <a:cs typeface="Arial"/>
                <a:sym typeface="Arial"/>
              </a:rPr>
              <a:t>beta band (13-30 Hz) </a:t>
            </a:r>
            <a:r>
              <a:rPr lang="it" sz="1400" dirty="0">
                <a:solidFill>
                  <a:srgbClr val="000000"/>
                </a:solidFill>
                <a:ea typeface="Arial"/>
                <a:cs typeface="Arial"/>
                <a:sym typeface="Arial"/>
              </a:rPr>
              <a:t>for both onset and offset, using the a 2 seconds window (-1:0.25:+1) with respect to the event alignment</a:t>
            </a:r>
            <a:endParaRPr sz="1400" dirty="0">
              <a:solidFill>
                <a:srgbClr val="000000"/>
              </a:solidFill>
              <a:ea typeface="Arial"/>
              <a:cs typeface="Arial"/>
              <a:sym typeface="Arial"/>
            </a:endParaRPr>
          </a:p>
          <a:p>
            <a:pPr marL="0" lvl="0" indent="0" rtl="0">
              <a:lnSpc>
                <a:spcPct val="115000"/>
              </a:lnSpc>
              <a:spcBef>
                <a:spcPts val="600"/>
              </a:spcBef>
              <a:spcAft>
                <a:spcPts val="0"/>
              </a:spcAft>
              <a:buNone/>
            </a:pPr>
            <a:endParaRPr sz="1800" dirty="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 b="1" dirty="0"/>
              <a:t>EEG correlates - </a:t>
            </a:r>
            <a:r>
              <a:rPr lang="it-IT" b="1" dirty="0" err="1"/>
              <a:t>Results</a:t>
            </a:r>
            <a:endParaRPr lang="it-IT" dirty="0"/>
          </a:p>
        </p:txBody>
      </p:sp>
    </p:spTree>
    <p:extLst>
      <p:ext uri="{BB962C8B-B14F-4D97-AF65-F5344CB8AC3E}">
        <p14:creationId xmlns:p14="http://schemas.microsoft.com/office/powerpoint/2010/main" val="1436003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1270060" y="481845"/>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Spectrogram offset and onset CAR - </a:t>
            </a:r>
            <a:r>
              <a:rPr lang="it-IT" dirty="0"/>
              <a:t>ak4</a:t>
            </a:r>
            <a:endParaRPr dirty="0"/>
          </a:p>
        </p:txBody>
      </p:sp>
      <p:pic>
        <p:nvPicPr>
          <p:cNvPr id="140" name="Shape 140"/>
          <p:cNvPicPr preferRelativeResize="0"/>
          <p:nvPr/>
        </p:nvPicPr>
        <p:blipFill rotWithShape="1">
          <a:blip r:embed="rId3">
            <a:alphaModFix/>
          </a:blip>
          <a:srcRect l="8852" r="9481"/>
          <a:stretch/>
        </p:blipFill>
        <p:spPr>
          <a:xfrm>
            <a:off x="630302" y="1410798"/>
            <a:ext cx="3941698" cy="2328290"/>
          </a:xfrm>
          <a:prstGeom prst="rect">
            <a:avLst/>
          </a:prstGeom>
          <a:noFill/>
          <a:ln w="9525" cap="flat" cmpd="sng">
            <a:solidFill>
              <a:srgbClr val="000000"/>
            </a:solidFill>
            <a:prstDash val="solid"/>
            <a:round/>
            <a:headEnd type="none" w="sm" len="sm"/>
            <a:tailEnd type="none" w="sm" len="sm"/>
          </a:ln>
        </p:spPr>
      </p:pic>
      <p:pic>
        <p:nvPicPr>
          <p:cNvPr id="141" name="Shape 141"/>
          <p:cNvPicPr preferRelativeResize="0"/>
          <p:nvPr/>
        </p:nvPicPr>
        <p:blipFill rotWithShape="1">
          <a:blip r:embed="rId4">
            <a:alphaModFix/>
          </a:blip>
          <a:srcRect l="8888" r="8888"/>
          <a:stretch/>
        </p:blipFill>
        <p:spPr>
          <a:xfrm>
            <a:off x="4787427" y="1410232"/>
            <a:ext cx="4088748" cy="2328290"/>
          </a:xfrm>
          <a:prstGeom prst="rect">
            <a:avLst/>
          </a:prstGeom>
          <a:noFill/>
          <a:ln w="9525" cap="flat" cmpd="sng">
            <a:solidFill>
              <a:srgbClr val="000000"/>
            </a:solidFill>
            <a:prstDash val="solid"/>
            <a:round/>
            <a:headEnd type="none" w="sm" len="sm"/>
            <a:tailEnd type="none" w="sm" len="sm"/>
          </a:ln>
        </p:spPr>
      </p:pic>
      <p:sp>
        <p:nvSpPr>
          <p:cNvPr id="6" name="Shape 134">
            <a:extLst>
              <a:ext uri="{FF2B5EF4-FFF2-40B4-BE49-F238E27FC236}">
                <a16:creationId xmlns:a16="http://schemas.microsoft.com/office/drawing/2014/main" id="{3B4D28D5-2FCC-444A-A999-4C876DABDB74}"/>
              </a:ext>
            </a:extLst>
          </p:cNvPr>
          <p:cNvSpPr txBox="1"/>
          <p:nvPr/>
        </p:nvSpPr>
        <p:spPr>
          <a:xfrm>
            <a:off x="1871330" y="4131709"/>
            <a:ext cx="7087130" cy="831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The presence of the beta rebound is clearly visible for C1, </a:t>
            </a:r>
            <a:r>
              <a:rPr lang="it-IT" sz="1400" dirty="0"/>
              <a:t>C</a:t>
            </a:r>
            <a:r>
              <a:rPr lang="it" sz="1400" dirty="0"/>
              <a:t>3 and CP4 but a sort of “alpha rebound” is also present a</a:t>
            </a:r>
            <a:r>
              <a:rPr lang="it-IT" sz="1400" dirty="0"/>
              <a:t>t</a:t>
            </a:r>
            <a:r>
              <a:rPr lang="it" sz="1400" dirty="0"/>
              <a:t> lower frequencies</a:t>
            </a:r>
            <a:endParaRPr sz="1400" dirty="0"/>
          </a:p>
        </p:txBody>
      </p:sp>
      <p:sp>
        <p:nvSpPr>
          <p:cNvPr id="2" name="Freccia a destra 1">
            <a:extLst>
              <a:ext uri="{FF2B5EF4-FFF2-40B4-BE49-F238E27FC236}">
                <a16:creationId xmlns:a16="http://schemas.microsoft.com/office/drawing/2014/main" id="{E62A4952-398B-488C-BC81-9C78DBF51920}"/>
              </a:ext>
            </a:extLst>
          </p:cNvPr>
          <p:cNvSpPr/>
          <p:nvPr/>
        </p:nvSpPr>
        <p:spPr>
          <a:xfrm>
            <a:off x="1408283" y="4319124"/>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3" name="Shape 183"/>
          <p:cNvPicPr preferRelativeResize="0"/>
          <p:nvPr/>
        </p:nvPicPr>
        <p:blipFill>
          <a:blip r:embed="rId3">
            <a:alphaModFix/>
          </a:blip>
          <a:stretch>
            <a:fillRect/>
          </a:stretch>
        </p:blipFill>
        <p:spPr>
          <a:xfrm>
            <a:off x="1316417" y="1295497"/>
            <a:ext cx="6881285" cy="2925629"/>
          </a:xfrm>
          <a:prstGeom prst="rect">
            <a:avLst/>
          </a:prstGeom>
          <a:noFill/>
          <a:ln>
            <a:noFill/>
          </a:ln>
        </p:spPr>
      </p:pic>
      <p:sp>
        <p:nvSpPr>
          <p:cNvPr id="184" name="Shape 184"/>
          <p:cNvSpPr txBox="1"/>
          <p:nvPr/>
        </p:nvSpPr>
        <p:spPr>
          <a:xfrm>
            <a:off x="1204763" y="4463675"/>
            <a:ext cx="8501700" cy="574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As expected, the beta rebound is particularly visible with the offset boundaries. </a:t>
            </a:r>
            <a:endParaRPr sz="1400" dirty="0"/>
          </a:p>
        </p:txBody>
      </p:sp>
      <p:sp>
        <p:nvSpPr>
          <p:cNvPr id="8" name="Shape 175">
            <a:extLst>
              <a:ext uri="{FF2B5EF4-FFF2-40B4-BE49-F238E27FC236}">
                <a16:creationId xmlns:a16="http://schemas.microsoft.com/office/drawing/2014/main" id="{755CC56E-1176-49E3-BD1F-CA801CCD6D22}"/>
              </a:ext>
            </a:extLst>
          </p:cNvPr>
          <p:cNvSpPr txBox="1">
            <a:spLocks/>
          </p:cNvSpPr>
          <p:nvPr/>
        </p:nvSpPr>
        <p:spPr>
          <a:xfrm>
            <a:off x="1304625" y="789357"/>
            <a:ext cx="6466800" cy="480000"/>
          </a:xfrm>
          <a:prstGeom prst="rect">
            <a:avLst/>
          </a:prstGeom>
        </p:spPr>
        <p:txBody>
          <a:bodyPr spcFirstLastPara="1" vert="horz" wrap="square" lIns="91425" tIns="91425" rIns="91425" bIns="91425" rtlCol="0" anchor="b" anchorCtr="0">
            <a:noAutofit/>
          </a:bodyPr>
          <a:lst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t>Grand average over all three students - CAR (offset)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304625" y="789357"/>
            <a:ext cx="6466800" cy="480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Grand average over all three students - CAR (onset)</a:t>
            </a:r>
            <a:endParaRPr dirty="0"/>
          </a:p>
        </p:txBody>
      </p:sp>
      <p:pic>
        <p:nvPicPr>
          <p:cNvPr id="176" name="Shape 176"/>
          <p:cNvPicPr preferRelativeResize="0"/>
          <p:nvPr/>
        </p:nvPicPr>
        <p:blipFill>
          <a:blip r:embed="rId3">
            <a:alphaModFix/>
          </a:blip>
          <a:stretch>
            <a:fillRect/>
          </a:stretch>
        </p:blipFill>
        <p:spPr>
          <a:xfrm>
            <a:off x="1414130" y="1332702"/>
            <a:ext cx="6719778" cy="2860158"/>
          </a:xfrm>
          <a:prstGeom prst="rect">
            <a:avLst/>
          </a:prstGeom>
          <a:noFill/>
          <a:ln>
            <a:noFill/>
          </a:ln>
        </p:spPr>
      </p:pic>
      <p:sp>
        <p:nvSpPr>
          <p:cNvPr id="177" name="Shape 177"/>
          <p:cNvSpPr txBox="1"/>
          <p:nvPr/>
        </p:nvSpPr>
        <p:spPr>
          <a:xfrm>
            <a:off x="978194" y="4256205"/>
            <a:ext cx="8165805" cy="611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All the important events (ERD in blue and ERS in red) are visible in all the grand averaged plots, in both cases of onset and offset.</a:t>
            </a:r>
            <a:endParaRPr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2" name="Shape 162"/>
          <p:cNvPicPr preferRelativeResize="0"/>
          <p:nvPr/>
        </p:nvPicPr>
        <p:blipFill rotWithShape="1">
          <a:blip r:embed="rId3">
            <a:alphaModFix/>
          </a:blip>
          <a:srcRect l="9439" r="9811"/>
          <a:stretch/>
        </p:blipFill>
        <p:spPr>
          <a:xfrm>
            <a:off x="114100" y="1874903"/>
            <a:ext cx="4338525" cy="2560521"/>
          </a:xfrm>
          <a:prstGeom prst="rect">
            <a:avLst/>
          </a:prstGeom>
          <a:noFill/>
          <a:ln w="9525" cap="flat" cmpd="sng">
            <a:solidFill>
              <a:srgbClr val="000000"/>
            </a:solidFill>
            <a:prstDash val="solid"/>
            <a:round/>
            <a:headEnd type="none" w="sm" len="sm"/>
            <a:tailEnd type="none" w="sm" len="sm"/>
          </a:ln>
        </p:spPr>
      </p:pic>
      <p:pic>
        <p:nvPicPr>
          <p:cNvPr id="163" name="Shape 163"/>
          <p:cNvPicPr preferRelativeResize="0"/>
          <p:nvPr/>
        </p:nvPicPr>
        <p:blipFill rotWithShape="1">
          <a:blip r:embed="rId4">
            <a:alphaModFix/>
          </a:blip>
          <a:srcRect l="8913" r="8863"/>
          <a:stretch/>
        </p:blipFill>
        <p:spPr>
          <a:xfrm>
            <a:off x="4652055" y="1880650"/>
            <a:ext cx="4338522" cy="2514501"/>
          </a:xfrm>
          <a:prstGeom prst="rect">
            <a:avLst/>
          </a:prstGeom>
          <a:noFill/>
          <a:ln w="9525" cap="flat" cmpd="sng">
            <a:solidFill>
              <a:srgbClr val="000000"/>
            </a:solidFill>
            <a:prstDash val="solid"/>
            <a:round/>
            <a:headEnd type="none" w="sm" len="sm"/>
            <a:tailEnd type="none" w="sm" len="sm"/>
          </a:ln>
        </p:spPr>
      </p:pic>
      <p:sp>
        <p:nvSpPr>
          <p:cNvPr id="5" name="Shape 156">
            <a:extLst>
              <a:ext uri="{FF2B5EF4-FFF2-40B4-BE49-F238E27FC236}">
                <a16:creationId xmlns:a16="http://schemas.microsoft.com/office/drawing/2014/main" id="{AB609AD0-DF6C-4F7D-9E05-EDEA6757B34C}"/>
              </a:ext>
            </a:extLst>
          </p:cNvPr>
          <p:cNvSpPr txBox="1"/>
          <p:nvPr/>
        </p:nvSpPr>
        <p:spPr>
          <a:xfrm>
            <a:off x="187275" y="4169725"/>
            <a:ext cx="8887800" cy="736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a:t>Spectrogram using the laplacian spatial filter. Comparing it to the same graphs obtained with the CAR filter, it is evident how this last one allows a better understanding of the interested phenomenon in all the channels. Therefore, CAR has been chosen for further analysis.</a:t>
            </a:r>
            <a:endParaRPr/>
          </a:p>
        </p:txBody>
      </p:sp>
      <p:sp>
        <p:nvSpPr>
          <p:cNvPr id="8" name="Shape 139">
            <a:extLst>
              <a:ext uri="{FF2B5EF4-FFF2-40B4-BE49-F238E27FC236}">
                <a16:creationId xmlns:a16="http://schemas.microsoft.com/office/drawing/2014/main" id="{AD5AAE5B-14FB-436B-990C-3385B452C239}"/>
              </a:ext>
            </a:extLst>
          </p:cNvPr>
          <p:cNvSpPr txBox="1">
            <a:spLocks/>
          </p:cNvSpPr>
          <p:nvPr/>
        </p:nvSpPr>
        <p:spPr>
          <a:xfrm>
            <a:off x="1201134" y="480749"/>
            <a:ext cx="7873941" cy="535200"/>
          </a:xfrm>
          <a:prstGeom prst="rect">
            <a:avLst/>
          </a:prstGeom>
        </p:spPr>
        <p:txBody>
          <a:bodyPr spcFirstLastPara="1" vert="horz" wrap="square" lIns="91425" tIns="91425" rIns="91425" bIns="91425" rtlCol="0" anchor="b" anchorCtr="0">
            <a:noAutofit/>
          </a:bodyPr>
          <a:lst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t>Spectrogram offset and onset Laplacian - ak4</a:t>
            </a:r>
          </a:p>
        </p:txBody>
      </p:sp>
    </p:spTree>
  </p:cSld>
  <p:clrMapOvr>
    <a:masterClrMapping/>
  </p:clrMapOvr>
</p:sld>
</file>

<file path=ppt/theme/theme1.xml><?xml version="1.0" encoding="utf-8"?>
<a:theme xmlns:a="http://schemas.openxmlformats.org/drawingml/2006/main" name="Filo">
  <a:themeElements>
    <a:clrScheme name="Filo">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Filo">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Filo">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67</TotalTime>
  <Words>1136</Words>
  <Application>Microsoft Office PowerPoint</Application>
  <PresentationFormat>Presentazione su schermo (16:9)</PresentationFormat>
  <Paragraphs>111</Paragraphs>
  <Slides>31</Slides>
  <Notes>24</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31</vt:i4>
      </vt:variant>
    </vt:vector>
  </HeadingPairs>
  <TitlesOfParts>
    <vt:vector size="37" baseType="lpstr">
      <vt:lpstr>Calibri</vt:lpstr>
      <vt:lpstr>Wingdings 3</vt:lpstr>
      <vt:lpstr>Roboto Slab</vt:lpstr>
      <vt:lpstr>Century Gothic</vt:lpstr>
      <vt:lpstr>Arial</vt:lpstr>
      <vt:lpstr>Filo</vt:lpstr>
      <vt:lpstr>Project Description</vt:lpstr>
      <vt:lpstr>Protocol</vt:lpstr>
      <vt:lpstr>EEG correlates - Methods</vt:lpstr>
      <vt:lpstr>EEG correlates - Methods</vt:lpstr>
      <vt:lpstr>EEG correlates - Results</vt:lpstr>
      <vt:lpstr>Spectrogram offset and onset CAR - ak4</vt:lpstr>
      <vt:lpstr>Presentazione standard di PowerPoint</vt:lpstr>
      <vt:lpstr>Grand average over all three students - CAR (onset)</vt:lpstr>
      <vt:lpstr>Presentazione standard di PowerPoint</vt:lpstr>
      <vt:lpstr>Periodogram (Pwelch) offset/onset ak6</vt:lpstr>
      <vt:lpstr>Periodogram (Pwelch) offset/onset ak4</vt:lpstr>
      <vt:lpstr>Periodogram (Pwelch) offset/onset ak5</vt:lpstr>
      <vt:lpstr>Topoplot alpha band - ak6</vt:lpstr>
      <vt:lpstr>Topoplot alpha band - ak4</vt:lpstr>
      <vt:lpstr>Topoplot alpha band - ak5</vt:lpstr>
      <vt:lpstr>Topoplot beta band - ak6</vt:lpstr>
      <vt:lpstr>Topoplot beta band - ak4</vt:lpstr>
      <vt:lpstr>Topoplot beta band - ak5</vt:lpstr>
      <vt:lpstr>Pattern Classification - Methods</vt:lpstr>
      <vt:lpstr>Pattern Classification - Methods</vt:lpstr>
      <vt:lpstr>Methods Classifier</vt:lpstr>
      <vt:lpstr>Methods Classifier</vt:lpstr>
      <vt:lpstr>Pattern Classification - Results</vt:lpstr>
      <vt:lpstr>Pattern Classification - Results</vt:lpstr>
      <vt:lpstr>Discussion</vt:lpstr>
      <vt:lpstr>Presentazione standard di PowerPoint</vt:lpstr>
      <vt:lpstr>Additional results</vt:lpstr>
      <vt:lpstr>Spectrogram offset and onset CAR - ak5</vt:lpstr>
      <vt:lpstr>Spectrogram offset (left) and onset (right) CAR - ak6</vt:lpstr>
      <vt:lpstr>Spectrogram offset and onset Laplacian - ak5</vt:lpstr>
      <vt:lpstr>Spectrogram offset and onset Laplacian - ak6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Decoding of motor termination in Imaged movement</dc:title>
  <cp:lastModifiedBy>Marco Milano</cp:lastModifiedBy>
  <cp:revision>13</cp:revision>
  <dcterms:modified xsi:type="dcterms:W3CDTF">2018-05-30T10:43:14Z</dcterms:modified>
</cp:coreProperties>
</file>